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60" r:id="rId4"/>
    <p:sldId id="259" r:id="rId5"/>
    <p:sldId id="261" r:id="rId6"/>
    <p:sldId id="262" r:id="rId7"/>
    <p:sldId id="273" r:id="rId8"/>
    <p:sldId id="274" r:id="rId9"/>
    <p:sldId id="263" r:id="rId10"/>
    <p:sldId id="280" r:id="rId11"/>
    <p:sldId id="264" r:id="rId12"/>
    <p:sldId id="276" r:id="rId13"/>
    <p:sldId id="267" r:id="rId14"/>
    <p:sldId id="266" r:id="rId15"/>
    <p:sldId id="268" r:id="rId16"/>
    <p:sldId id="269" r:id="rId17"/>
    <p:sldId id="270" r:id="rId18"/>
    <p:sldId id="277" r:id="rId19"/>
    <p:sldId id="279" r:id="rId20"/>
    <p:sldId id="278" r:id="rId21"/>
    <p:sldId id="271" r:id="rId22"/>
    <p:sldId id="272" r:id="rId23"/>
    <p:sldId id="258" r:id="rId24"/>
  </p:sldIdLst>
  <p:sldSz cx="9224963" cy="523081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48">
          <p15:clr>
            <a:srgbClr val="A4A3A4"/>
          </p15:clr>
        </p15:guide>
        <p15:guide id="2" pos="29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822" y="78"/>
      </p:cViewPr>
      <p:guideLst>
        <p:guide orient="horz" pos="1648"/>
        <p:guide pos="290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5E927-5FE8-40B2-A842-786693C19944}" type="datetimeFigureOut">
              <a:rPr lang="ru-RU" smtClean="0"/>
              <a:t>08.06.2019</a:t>
            </a:fld>
            <a:endParaRPr lang="ru-RU"/>
          </a:p>
        </p:txBody>
      </p:sp>
      <p:sp>
        <p:nvSpPr>
          <p:cNvPr id="4" name="Образ слайда 3"/>
          <p:cNvSpPr>
            <a:spLocks noGrp="1" noRot="1" noChangeAspect="1"/>
          </p:cNvSpPr>
          <p:nvPr>
            <p:ph type="sldImg" idx="2"/>
          </p:nvPr>
        </p:nvSpPr>
        <p:spPr>
          <a:xfrm>
            <a:off x="708025" y="1143000"/>
            <a:ext cx="544195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24076B-1E10-41EA-A187-EB9CB4AD3F22}" type="slidenum">
              <a:rPr lang="ru-RU" smtClean="0"/>
              <a:t>‹#›</a:t>
            </a:fld>
            <a:endParaRPr lang="ru-RU"/>
          </a:p>
        </p:txBody>
      </p:sp>
    </p:spTree>
    <p:extLst>
      <p:ext uri="{BB962C8B-B14F-4D97-AF65-F5344CB8AC3E}">
        <p14:creationId xmlns:p14="http://schemas.microsoft.com/office/powerpoint/2010/main" val="360593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124076B-1E10-41EA-A187-EB9CB4AD3F22}" type="slidenum">
              <a:rPr lang="ru-RU" smtClean="0"/>
              <a:t>17</a:t>
            </a:fld>
            <a:endParaRPr lang="ru-RU"/>
          </a:p>
        </p:txBody>
      </p:sp>
    </p:spTree>
    <p:extLst>
      <p:ext uri="{BB962C8B-B14F-4D97-AF65-F5344CB8AC3E}">
        <p14:creationId xmlns:p14="http://schemas.microsoft.com/office/powerpoint/2010/main" val="3070463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124076B-1E10-41EA-A187-EB9CB4AD3F22}" type="slidenum">
              <a:rPr lang="ru-RU" smtClean="0"/>
              <a:t>18</a:t>
            </a:fld>
            <a:endParaRPr lang="ru-RU"/>
          </a:p>
        </p:txBody>
      </p:sp>
    </p:spTree>
    <p:extLst>
      <p:ext uri="{BB962C8B-B14F-4D97-AF65-F5344CB8AC3E}">
        <p14:creationId xmlns:p14="http://schemas.microsoft.com/office/powerpoint/2010/main" val="3858738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124076B-1E10-41EA-A187-EB9CB4AD3F22}" type="slidenum">
              <a:rPr lang="ru-RU" smtClean="0"/>
              <a:t>19</a:t>
            </a:fld>
            <a:endParaRPr lang="ru-RU"/>
          </a:p>
        </p:txBody>
      </p:sp>
    </p:spTree>
    <p:extLst>
      <p:ext uri="{BB962C8B-B14F-4D97-AF65-F5344CB8AC3E}">
        <p14:creationId xmlns:p14="http://schemas.microsoft.com/office/powerpoint/2010/main" val="2015662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124076B-1E10-41EA-A187-EB9CB4AD3F22}" type="slidenum">
              <a:rPr lang="ru-RU" smtClean="0"/>
              <a:t>20</a:t>
            </a:fld>
            <a:endParaRPr lang="ru-RU"/>
          </a:p>
        </p:txBody>
      </p:sp>
    </p:spTree>
    <p:extLst>
      <p:ext uri="{BB962C8B-B14F-4D97-AF65-F5344CB8AC3E}">
        <p14:creationId xmlns:p14="http://schemas.microsoft.com/office/powerpoint/2010/main" val="2672493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124076B-1E10-41EA-A187-EB9CB4AD3F22}" type="slidenum">
              <a:rPr lang="ru-RU" smtClean="0"/>
              <a:t>21</a:t>
            </a:fld>
            <a:endParaRPr lang="ru-RU"/>
          </a:p>
        </p:txBody>
      </p:sp>
    </p:spTree>
    <p:extLst>
      <p:ext uri="{BB962C8B-B14F-4D97-AF65-F5344CB8AC3E}">
        <p14:creationId xmlns:p14="http://schemas.microsoft.com/office/powerpoint/2010/main" val="993731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124076B-1E10-41EA-A187-EB9CB4AD3F22}" type="slidenum">
              <a:rPr lang="ru-RU" smtClean="0"/>
              <a:t>22</a:t>
            </a:fld>
            <a:endParaRPr lang="ru-RU"/>
          </a:p>
        </p:txBody>
      </p:sp>
    </p:spTree>
    <p:extLst>
      <p:ext uri="{BB962C8B-B14F-4D97-AF65-F5344CB8AC3E}">
        <p14:creationId xmlns:p14="http://schemas.microsoft.com/office/powerpoint/2010/main" val="245228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91872" y="1624943"/>
            <a:ext cx="7841219" cy="1121234"/>
          </a:xfrm>
        </p:spPr>
        <p:txBody>
          <a:bodyPr/>
          <a:lstStyle/>
          <a:p>
            <a:r>
              <a:rPr lang="ru-RU"/>
              <a:t>Образец заголовка</a:t>
            </a:r>
          </a:p>
        </p:txBody>
      </p:sp>
      <p:sp>
        <p:nvSpPr>
          <p:cNvPr id="3" name="Подзаголовок 2"/>
          <p:cNvSpPr>
            <a:spLocks noGrp="1"/>
          </p:cNvSpPr>
          <p:nvPr>
            <p:ph type="subTitle" idx="1"/>
          </p:nvPr>
        </p:nvSpPr>
        <p:spPr>
          <a:xfrm>
            <a:off x="1383745" y="2964128"/>
            <a:ext cx="6457474" cy="133676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pPr>
              <a:defRPr/>
            </a:pPr>
            <a:fld id="{E4F85011-A13F-403B-A580-D01EEEC73C99}" type="datetimeFigureOut">
              <a:rPr lang="ru-RU"/>
              <a:pPr>
                <a:defRPr/>
              </a:pPr>
              <a:t>08.06.2019</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47722B9A-2FB3-4690-BE07-3055D38F1075}" type="slidenum">
              <a:rPr lang="ru-RU"/>
              <a:pPr>
                <a:defRPr/>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6B2E5A27-67DF-4941-9202-2AF2E778AC4C}" type="datetimeFigureOut">
              <a:rPr lang="ru-RU"/>
              <a:pPr>
                <a:defRPr/>
              </a:pPr>
              <a:t>08.06.2019</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B3685465-C282-4AD8-B980-42279CCC64CB}" type="slidenum">
              <a:rPr lang="ru-RU"/>
              <a:pPr>
                <a:defRPr/>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88098" y="209475"/>
            <a:ext cx="2075617" cy="4463143"/>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61248" y="209475"/>
            <a:ext cx="6073101" cy="4463143"/>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C64854D0-9C7C-4945-BB78-AE463B8E26E3}" type="datetimeFigureOut">
              <a:rPr lang="ru-RU"/>
              <a:pPr>
                <a:defRPr/>
              </a:pPr>
              <a:t>08.06.2019</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4C143C6A-D631-4D12-957B-02A93B16FA13}" type="slidenum">
              <a:rPr lang="ru-RU"/>
              <a:pPr>
                <a:defRPr/>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A1E99E0F-B46D-47C9-B4B7-DED867557DB0}" type="datetimeFigureOut">
              <a:rPr lang="ru-RU"/>
              <a:pPr>
                <a:defRPr/>
              </a:pPr>
              <a:t>08.06.2019</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5E4E96EA-C194-4B2F-BF3E-C38282BE751C}" type="slidenum">
              <a:rPr lang="ru-RU"/>
              <a:pPr>
                <a:defRPr/>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8708" y="3361282"/>
            <a:ext cx="7841219" cy="1038898"/>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8708" y="2217042"/>
            <a:ext cx="7841219" cy="11442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pPr>
              <a:defRPr/>
            </a:pPr>
            <a:fld id="{16DDD6B8-F440-4A53-A992-EB616D34B6C4}" type="datetimeFigureOut">
              <a:rPr lang="ru-RU"/>
              <a:pPr>
                <a:defRPr/>
              </a:pPr>
              <a:t>08.06.2019</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33678ED8-FF23-4DDB-8014-407353E7DF47}" type="slidenum">
              <a:rPr lang="ru-RU"/>
              <a:pPr>
                <a:defRPr/>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61248" y="1220523"/>
            <a:ext cx="4074359" cy="34520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89356" y="1220523"/>
            <a:ext cx="4074359" cy="34520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3"/>
          <p:cNvSpPr>
            <a:spLocks noGrp="1"/>
          </p:cNvSpPr>
          <p:nvPr>
            <p:ph type="dt" sz="half" idx="10"/>
          </p:nvPr>
        </p:nvSpPr>
        <p:spPr/>
        <p:txBody>
          <a:bodyPr/>
          <a:lstStyle>
            <a:lvl1pPr>
              <a:defRPr/>
            </a:lvl1pPr>
          </a:lstStyle>
          <a:p>
            <a:pPr>
              <a:defRPr/>
            </a:pPr>
            <a:fld id="{C7C70FA6-8DE3-475E-AAFF-8D7656B6FE3D}" type="datetimeFigureOut">
              <a:rPr lang="ru-RU"/>
              <a:pPr>
                <a:defRPr/>
              </a:pPr>
              <a:t>08.06.2019</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9C9ED606-4E62-4788-9EB8-E1BF79F2A387}" type="slidenum">
              <a:rPr lang="ru-RU"/>
              <a:pPr>
                <a:defRPr/>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61248" y="1170879"/>
            <a:ext cx="4075961" cy="48796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61248" y="1658846"/>
            <a:ext cx="4075961" cy="301377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86153" y="1170879"/>
            <a:ext cx="4077562" cy="48796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86153" y="1658846"/>
            <a:ext cx="4077562" cy="301377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3"/>
          <p:cNvSpPr>
            <a:spLocks noGrp="1"/>
          </p:cNvSpPr>
          <p:nvPr>
            <p:ph type="dt" sz="half" idx="10"/>
          </p:nvPr>
        </p:nvSpPr>
        <p:spPr/>
        <p:txBody>
          <a:bodyPr/>
          <a:lstStyle>
            <a:lvl1pPr>
              <a:defRPr/>
            </a:lvl1pPr>
          </a:lstStyle>
          <a:p>
            <a:pPr>
              <a:defRPr/>
            </a:pPr>
            <a:fld id="{1E90F690-9983-4E49-A48E-42A57B01520A}" type="datetimeFigureOut">
              <a:rPr lang="ru-RU"/>
              <a:pPr>
                <a:defRPr/>
              </a:pPr>
              <a:t>08.06.2019</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pPr>
              <a:defRPr/>
            </a:pPr>
            <a:fld id="{027A840B-C3EF-4CAD-A035-53DA38297E2C}" type="slidenum">
              <a:rPr lang="ru-RU"/>
              <a:pPr>
                <a:defRPr/>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3"/>
          <p:cNvSpPr>
            <a:spLocks noGrp="1"/>
          </p:cNvSpPr>
          <p:nvPr>
            <p:ph type="dt" sz="half" idx="10"/>
          </p:nvPr>
        </p:nvSpPr>
        <p:spPr/>
        <p:txBody>
          <a:bodyPr/>
          <a:lstStyle>
            <a:lvl1pPr>
              <a:defRPr/>
            </a:lvl1pPr>
          </a:lstStyle>
          <a:p>
            <a:pPr>
              <a:defRPr/>
            </a:pPr>
            <a:fld id="{156308C9-9E48-4378-875D-B77C4E001CFF}" type="datetimeFigureOut">
              <a:rPr lang="ru-RU"/>
              <a:pPr>
                <a:defRPr/>
              </a:pPr>
              <a:t>08.06.2019</a:t>
            </a:fld>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pPr>
              <a:defRPr/>
            </a:pPr>
            <a:fld id="{BFD0C146-A61E-430E-9227-6F3879203492}" type="slidenum">
              <a:rPr lang="ru-RU"/>
              <a:pPr>
                <a:defRPr/>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9532481E-4A30-4F80-83DB-630C5C0D398E}" type="datetimeFigureOut">
              <a:rPr lang="ru-RU"/>
              <a:pPr>
                <a:defRPr/>
              </a:pPr>
              <a:t>08.06.2019</a:t>
            </a:fld>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pPr>
              <a:defRPr/>
            </a:pPr>
            <a:fld id="{2BEA1009-C9FA-4C0D-BFE1-CB9BF8231FC6}" type="slidenum">
              <a:rPr lang="ru-RU"/>
              <a:pPr>
                <a:defRPr/>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1249" y="208264"/>
            <a:ext cx="3034949" cy="886332"/>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606704" y="208264"/>
            <a:ext cx="5157011" cy="44643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61249" y="1094596"/>
            <a:ext cx="3034949" cy="357802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p:cNvSpPr>
            <a:spLocks noGrp="1"/>
          </p:cNvSpPr>
          <p:nvPr>
            <p:ph type="dt" sz="half" idx="10"/>
          </p:nvPr>
        </p:nvSpPr>
        <p:spPr/>
        <p:txBody>
          <a:bodyPr/>
          <a:lstStyle>
            <a:lvl1pPr>
              <a:defRPr/>
            </a:lvl1pPr>
          </a:lstStyle>
          <a:p>
            <a:pPr>
              <a:defRPr/>
            </a:pPr>
            <a:fld id="{344CB4D4-CF42-409B-9572-2AAF6D713258}" type="datetimeFigureOut">
              <a:rPr lang="ru-RU"/>
              <a:pPr>
                <a:defRPr/>
              </a:pPr>
              <a:t>08.06.2019</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F274BFDC-EE7E-4C16-9AFB-7B173D56ECFE}" type="slidenum">
              <a:rPr lang="ru-RU"/>
              <a:pPr>
                <a:defRPr/>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08157" y="3661569"/>
            <a:ext cx="5534978" cy="432269"/>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808157" y="467383"/>
            <a:ext cx="5534978" cy="3138488"/>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808157" y="4093838"/>
            <a:ext cx="5534978" cy="6138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p:cNvSpPr>
            <a:spLocks noGrp="1"/>
          </p:cNvSpPr>
          <p:nvPr>
            <p:ph type="dt" sz="half" idx="10"/>
          </p:nvPr>
        </p:nvSpPr>
        <p:spPr/>
        <p:txBody>
          <a:bodyPr/>
          <a:lstStyle>
            <a:lvl1pPr>
              <a:defRPr/>
            </a:lvl1pPr>
          </a:lstStyle>
          <a:p>
            <a:pPr>
              <a:defRPr/>
            </a:pPr>
            <a:fld id="{A34133EC-B88B-49A4-8A46-2DA46A4D2A6D}" type="datetimeFigureOut">
              <a:rPr lang="ru-RU"/>
              <a:pPr>
                <a:defRPr/>
              </a:pPr>
              <a:t>08.06.2019</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8270670D-36DB-4EF5-ABEA-29AC9A545848}" type="slidenum">
              <a:rPr lang="ru-RU"/>
              <a:pPr>
                <a:defRPr/>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61963" y="209550"/>
            <a:ext cx="8301037" cy="871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ru-RU"/>
              <a:t>Образец заголовка</a:t>
            </a:r>
          </a:p>
        </p:txBody>
      </p:sp>
      <p:sp>
        <p:nvSpPr>
          <p:cNvPr id="1027" name="Текст 2"/>
          <p:cNvSpPr>
            <a:spLocks noGrp="1"/>
          </p:cNvSpPr>
          <p:nvPr>
            <p:ph type="body" idx="1"/>
          </p:nvPr>
        </p:nvSpPr>
        <p:spPr bwMode="auto">
          <a:xfrm>
            <a:off x="461963" y="1220788"/>
            <a:ext cx="8301037" cy="345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61963" y="4848225"/>
            <a:ext cx="2151062" cy="277813"/>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7813F2D1-D447-4ED8-925C-BA935409684B}" type="datetimeFigureOut">
              <a:rPr lang="ru-RU"/>
              <a:pPr>
                <a:defRPr/>
              </a:pPr>
              <a:t>08.06.2019</a:t>
            </a:fld>
            <a:endParaRPr lang="ru-RU"/>
          </a:p>
        </p:txBody>
      </p:sp>
      <p:sp>
        <p:nvSpPr>
          <p:cNvPr id="5" name="Нижний колонтитул 4"/>
          <p:cNvSpPr>
            <a:spLocks noGrp="1"/>
          </p:cNvSpPr>
          <p:nvPr>
            <p:ph type="ftr" sz="quarter" idx="3"/>
          </p:nvPr>
        </p:nvSpPr>
        <p:spPr>
          <a:xfrm>
            <a:off x="3151188" y="4848225"/>
            <a:ext cx="2922587" cy="27781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ru-RU"/>
          </a:p>
        </p:txBody>
      </p:sp>
      <p:sp>
        <p:nvSpPr>
          <p:cNvPr id="6" name="Номер слайда 5"/>
          <p:cNvSpPr>
            <a:spLocks noGrp="1"/>
          </p:cNvSpPr>
          <p:nvPr>
            <p:ph type="sldNum" sz="quarter" idx="4"/>
          </p:nvPr>
        </p:nvSpPr>
        <p:spPr>
          <a:xfrm>
            <a:off x="6611938" y="4848225"/>
            <a:ext cx="2151062" cy="277813"/>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557FBBE1-7391-4E04-9FFA-851EEE972CDC}" type="slidenum">
              <a:rPr lang="ru-RU"/>
              <a:pPr>
                <a:defRPr/>
              </a:pPr>
              <a:t>‹#›</a:t>
            </a:fld>
            <a:endParaRPr lang="ru-RU"/>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4009" y="1031230"/>
            <a:ext cx="7992888" cy="2031325"/>
          </a:xfrm>
          <a:prstGeom prst="rect">
            <a:avLst/>
          </a:prstGeom>
          <a:noFill/>
        </p:spPr>
        <p:txBody>
          <a:bodyPr>
            <a:spAutoFit/>
          </a:bodyPr>
          <a:lstStyle/>
          <a:p>
            <a:pPr algn="ctr" fontAlgn="auto">
              <a:lnSpc>
                <a:spcPct val="150000"/>
              </a:lnSpc>
              <a:spcBef>
                <a:spcPts val="0"/>
              </a:spcBef>
              <a:spcAft>
                <a:spcPts val="0"/>
              </a:spcAft>
              <a:defRPr/>
            </a:pPr>
            <a:r>
              <a:rPr lang="ru-RU"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Индивидуальный проект</a:t>
            </a:r>
          </a:p>
          <a:p>
            <a:pPr algn="ctr" fontAlgn="auto">
              <a:lnSpc>
                <a:spcPct val="150000"/>
              </a:lnSpc>
              <a:spcBef>
                <a:spcPts val="0"/>
              </a:spcBef>
              <a:spcAft>
                <a:spcPts val="0"/>
              </a:spcAft>
              <a:defRPr/>
            </a:pPr>
            <a:r>
              <a:rPr lang="en-US" sz="28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Super Cyber Soldiers:</a:t>
            </a:r>
          </a:p>
          <a:p>
            <a:pPr algn="ctr" fontAlgn="auto">
              <a:lnSpc>
                <a:spcPct val="150000"/>
              </a:lnSpc>
              <a:spcBef>
                <a:spcPts val="0"/>
              </a:spcBef>
              <a:spcAft>
                <a:spcPts val="0"/>
              </a:spcAft>
              <a:defRPr/>
            </a:pPr>
            <a:r>
              <a:rPr lang="en-US" sz="28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Trials of Perished World</a:t>
            </a:r>
            <a:endParaRPr lang="ru-RU" sz="28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endParaRPr>
          </a:p>
        </p:txBody>
      </p:sp>
      <p:sp>
        <p:nvSpPr>
          <p:cNvPr id="5" name="Subtitle 4"/>
          <p:cNvSpPr txBox="1">
            <a:spLocks/>
          </p:cNvSpPr>
          <p:nvPr/>
        </p:nvSpPr>
        <p:spPr>
          <a:xfrm>
            <a:off x="2236217" y="3335486"/>
            <a:ext cx="1828800" cy="1083374"/>
          </a:xfrm>
          <a:prstGeom prst="rect">
            <a:avLst/>
          </a:prstGeom>
          <a:noFill/>
        </p:spPr>
        <p:txBody>
          <a:bodyPr>
            <a:spAutoFit/>
          </a:bodyPr>
          <a:lstStyle/>
          <a:p>
            <a:pPr marL="342900" indent="-342900" algn="r" fontAlgn="auto">
              <a:spcBef>
                <a:spcPct val="20000"/>
              </a:spcBef>
              <a:spcAft>
                <a:spcPts val="0"/>
              </a:spcAft>
              <a:defRPr/>
            </a:pPr>
            <a:r>
              <a:rPr lang="ru-RU" sz="1400" b="1" dirty="0">
                <a:solidFill>
                  <a:schemeClr val="tx2">
                    <a:lumMod val="75000"/>
                  </a:schemeClr>
                </a:solidFill>
                <a:latin typeface="+mn-lt"/>
                <a:cs typeface="+mn-cs"/>
              </a:rPr>
              <a:t>Город:</a:t>
            </a:r>
          </a:p>
          <a:p>
            <a:pPr marL="342900" indent="-342900" algn="r" fontAlgn="auto">
              <a:spcBef>
                <a:spcPct val="20000"/>
              </a:spcBef>
              <a:spcAft>
                <a:spcPts val="0"/>
              </a:spcAft>
              <a:defRPr/>
            </a:pPr>
            <a:r>
              <a:rPr lang="ru-RU" sz="1400" b="1" dirty="0">
                <a:solidFill>
                  <a:schemeClr val="tx2">
                    <a:lumMod val="75000"/>
                  </a:schemeClr>
                </a:solidFill>
                <a:latin typeface="+mn-lt"/>
                <a:cs typeface="+mn-cs"/>
              </a:rPr>
              <a:t>Площадка:</a:t>
            </a:r>
          </a:p>
          <a:p>
            <a:pPr marL="342900" indent="-342900" algn="r" fontAlgn="auto">
              <a:spcBef>
                <a:spcPct val="20000"/>
              </a:spcBef>
              <a:spcAft>
                <a:spcPts val="0"/>
              </a:spcAft>
              <a:defRPr/>
            </a:pPr>
            <a:r>
              <a:rPr lang="ru-RU" sz="1400" b="1" dirty="0">
                <a:solidFill>
                  <a:schemeClr val="tx2">
                    <a:lumMod val="75000"/>
                  </a:schemeClr>
                </a:solidFill>
                <a:latin typeface="+mn-lt"/>
                <a:cs typeface="+mn-cs"/>
              </a:rPr>
              <a:t>Учащийся:</a:t>
            </a:r>
          </a:p>
          <a:p>
            <a:pPr marL="342900" indent="-342900" algn="r" fontAlgn="auto">
              <a:spcBef>
                <a:spcPct val="20000"/>
              </a:spcBef>
              <a:spcAft>
                <a:spcPts val="0"/>
              </a:spcAft>
              <a:defRPr/>
            </a:pPr>
            <a:r>
              <a:rPr lang="ru-RU" sz="1400" b="1" dirty="0">
                <a:solidFill>
                  <a:schemeClr val="tx2">
                    <a:lumMod val="75000"/>
                  </a:schemeClr>
                </a:solidFill>
                <a:latin typeface="+mn-lt"/>
                <a:cs typeface="+mn-cs"/>
              </a:rPr>
              <a:t>Преподаватели:</a:t>
            </a:r>
          </a:p>
        </p:txBody>
      </p:sp>
      <p:sp>
        <p:nvSpPr>
          <p:cNvPr id="9" name="Subtitle 4"/>
          <p:cNvSpPr txBox="1">
            <a:spLocks/>
          </p:cNvSpPr>
          <p:nvPr/>
        </p:nvSpPr>
        <p:spPr>
          <a:xfrm>
            <a:off x="4432461" y="3335486"/>
            <a:ext cx="3429000" cy="1083374"/>
          </a:xfrm>
          <a:prstGeom prst="rect">
            <a:avLst/>
          </a:prstGeom>
          <a:noFill/>
          <a:ln>
            <a:noFill/>
          </a:ln>
        </p:spPr>
        <p:style>
          <a:lnRef idx="2">
            <a:schemeClr val="accent5"/>
          </a:lnRef>
          <a:fillRef idx="1">
            <a:schemeClr val="lt1"/>
          </a:fillRef>
          <a:effectRef idx="0">
            <a:schemeClr val="accent5"/>
          </a:effectRef>
          <a:fontRef idx="minor">
            <a:schemeClr val="dk1"/>
          </a:fontRef>
        </p:style>
        <p:txBody>
          <a:bodyPr>
            <a:spAutoFit/>
          </a:bodyPr>
          <a:lstStyle/>
          <a:p>
            <a:pPr fontAlgn="auto">
              <a:spcBef>
                <a:spcPct val="20000"/>
              </a:spcBef>
              <a:spcAft>
                <a:spcPts val="0"/>
              </a:spcAft>
              <a:buFont typeface="Arial" panose="020B0604020202020204" pitchFamily="34" charset="0"/>
              <a:buNone/>
              <a:defRPr/>
            </a:pPr>
            <a:r>
              <a:rPr lang="ru-RU" sz="1400" b="1" dirty="0">
                <a:solidFill>
                  <a:schemeClr val="tx2">
                    <a:lumMod val="75000"/>
                  </a:schemeClr>
                </a:solidFill>
              </a:rPr>
              <a:t>Челябинск</a:t>
            </a:r>
          </a:p>
          <a:p>
            <a:pPr fontAlgn="auto">
              <a:spcBef>
                <a:spcPct val="20000"/>
              </a:spcBef>
              <a:spcAft>
                <a:spcPts val="0"/>
              </a:spcAft>
              <a:defRPr/>
            </a:pPr>
            <a:r>
              <a:rPr lang="ru-RU" sz="1400" b="1" dirty="0">
                <a:solidFill>
                  <a:schemeClr val="tx2">
                    <a:lumMod val="75000"/>
                  </a:schemeClr>
                </a:solidFill>
              </a:rPr>
              <a:t>МАОУ «Лицей №97 г. Челябинска»</a:t>
            </a:r>
            <a:endParaRPr lang="ru-RU" sz="1400" dirty="0"/>
          </a:p>
          <a:p>
            <a:pPr fontAlgn="auto">
              <a:spcBef>
                <a:spcPct val="20000"/>
              </a:spcBef>
              <a:spcAft>
                <a:spcPts val="0"/>
              </a:spcAft>
              <a:defRPr/>
            </a:pPr>
            <a:r>
              <a:rPr lang="ru-RU" sz="1400" b="1" dirty="0">
                <a:solidFill>
                  <a:schemeClr val="tx2">
                    <a:lumMod val="75000"/>
                  </a:schemeClr>
                </a:solidFill>
              </a:rPr>
              <a:t>Стуков Егор</a:t>
            </a:r>
          </a:p>
          <a:p>
            <a:pPr fontAlgn="auto">
              <a:spcBef>
                <a:spcPct val="20000"/>
              </a:spcBef>
              <a:spcAft>
                <a:spcPts val="0"/>
              </a:spcAft>
              <a:defRPr/>
            </a:pPr>
            <a:r>
              <a:rPr lang="ru-RU" sz="1400" b="1" dirty="0">
                <a:solidFill>
                  <a:schemeClr val="tx2">
                    <a:lumMod val="75000"/>
                  </a:schemeClr>
                </a:solidFill>
              </a:rPr>
              <a:t>Свиридов Н.А., Деникин А.В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B2AB0E8-A618-4743-B63E-D2CE95C16E1F}"/>
              </a:ext>
            </a:extLst>
          </p:cNvPr>
          <p:cNvSpPr/>
          <p:nvPr/>
        </p:nvSpPr>
        <p:spPr>
          <a:xfrm>
            <a:off x="16098" y="959222"/>
            <a:ext cx="5322291" cy="461665"/>
          </a:xfrm>
          <a:prstGeom prst="rect">
            <a:avLst/>
          </a:prstGeom>
        </p:spPr>
        <p:txBody>
          <a:bodyPr wrap="none">
            <a:spAutoFit/>
          </a:bodyPr>
          <a:lstStyle/>
          <a:p>
            <a:r>
              <a:rPr lang="ru-RU" sz="24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Демонстрационные изображения</a:t>
            </a:r>
            <a:endParaRPr lang="ru-RU" sz="2400" dirty="0"/>
          </a:p>
        </p:txBody>
      </p:sp>
      <p:sp>
        <p:nvSpPr>
          <p:cNvPr id="12" name="TextBox 11">
            <a:extLst>
              <a:ext uri="{FF2B5EF4-FFF2-40B4-BE49-F238E27FC236}">
                <a16:creationId xmlns:a16="http://schemas.microsoft.com/office/drawing/2014/main" id="{5030F09F-7210-4E93-8FD4-9E812072B103}"/>
              </a:ext>
            </a:extLst>
          </p:cNvPr>
          <p:cNvSpPr txBox="1"/>
          <p:nvPr/>
        </p:nvSpPr>
        <p:spPr>
          <a:xfrm>
            <a:off x="796057" y="4071536"/>
            <a:ext cx="2160241" cy="400110"/>
          </a:xfrm>
          <a:prstGeom prst="rect">
            <a:avLst/>
          </a:prstGeom>
          <a:noFill/>
        </p:spPr>
        <p:txBody>
          <a:bodyPr wrap="square" rtlCol="0">
            <a:spAutoFit/>
          </a:bodyPr>
          <a:lstStyle/>
          <a:p>
            <a:pPr algn="ctr"/>
            <a:r>
              <a:rPr lang="ru-RU" sz="2000" b="1" dirty="0">
                <a:solidFill>
                  <a:schemeClr val="accent1">
                    <a:lumMod val="75000"/>
                  </a:schemeClr>
                </a:solidFill>
                <a:latin typeface="+mn-lt"/>
              </a:rPr>
              <a:t>Пауза</a:t>
            </a:r>
          </a:p>
        </p:txBody>
      </p:sp>
      <p:sp>
        <p:nvSpPr>
          <p:cNvPr id="13" name="TextBox 12">
            <a:extLst>
              <a:ext uri="{FF2B5EF4-FFF2-40B4-BE49-F238E27FC236}">
                <a16:creationId xmlns:a16="http://schemas.microsoft.com/office/drawing/2014/main" id="{B6AEC993-3555-4900-A5BF-448EDD1F74B0}"/>
              </a:ext>
            </a:extLst>
          </p:cNvPr>
          <p:cNvSpPr txBox="1"/>
          <p:nvPr/>
        </p:nvSpPr>
        <p:spPr>
          <a:xfrm>
            <a:off x="5244570" y="4071536"/>
            <a:ext cx="3761677" cy="1015663"/>
          </a:xfrm>
          <a:prstGeom prst="rect">
            <a:avLst/>
          </a:prstGeom>
          <a:noFill/>
        </p:spPr>
        <p:txBody>
          <a:bodyPr wrap="square" rtlCol="0">
            <a:spAutoFit/>
          </a:bodyPr>
          <a:lstStyle/>
          <a:p>
            <a:pPr algn="ctr"/>
            <a:r>
              <a:rPr lang="ru-RU" sz="2000" b="1" dirty="0">
                <a:solidFill>
                  <a:schemeClr val="accent1">
                    <a:lumMod val="75000"/>
                  </a:schemeClr>
                </a:solidFill>
                <a:latin typeface="+mn-lt"/>
              </a:rPr>
              <a:t>Финальный экран. </a:t>
            </a:r>
          </a:p>
          <a:p>
            <a:pPr algn="ctr"/>
            <a:r>
              <a:rPr lang="ru-RU" sz="2000" b="1" dirty="0">
                <a:solidFill>
                  <a:schemeClr val="accent1">
                    <a:lumMod val="75000"/>
                  </a:schemeClr>
                </a:solidFill>
                <a:latin typeface="+mn-lt"/>
              </a:rPr>
              <a:t>Появляется при прохождении игры</a:t>
            </a:r>
          </a:p>
        </p:txBody>
      </p:sp>
      <p:pic>
        <p:nvPicPr>
          <p:cNvPr id="4" name="Рисунок 3">
            <a:extLst>
              <a:ext uri="{FF2B5EF4-FFF2-40B4-BE49-F238E27FC236}">
                <a16:creationId xmlns:a16="http://schemas.microsoft.com/office/drawing/2014/main" id="{CE5AA6FE-B25A-4E90-882F-FA020EEFA8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715" y="1823315"/>
            <a:ext cx="3756067" cy="2112788"/>
          </a:xfrm>
          <a:prstGeom prst="rect">
            <a:avLst/>
          </a:prstGeom>
        </p:spPr>
      </p:pic>
      <p:pic>
        <p:nvPicPr>
          <p:cNvPr id="6" name="Рисунок 5">
            <a:extLst>
              <a:ext uri="{FF2B5EF4-FFF2-40B4-BE49-F238E27FC236}">
                <a16:creationId xmlns:a16="http://schemas.microsoft.com/office/drawing/2014/main" id="{012A3BB8-665F-4C02-A504-8BE2E6F846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4570" y="1820159"/>
            <a:ext cx="3761678" cy="2115944"/>
          </a:xfrm>
          <a:prstGeom prst="rect">
            <a:avLst/>
          </a:prstGeom>
        </p:spPr>
      </p:pic>
      <p:pic>
        <p:nvPicPr>
          <p:cNvPr id="7" name="Рисунок 6">
            <a:extLst>
              <a:ext uri="{FF2B5EF4-FFF2-40B4-BE49-F238E27FC236}">
                <a16:creationId xmlns:a16="http://schemas.microsoft.com/office/drawing/2014/main" id="{E031A2E4-3141-44B2-8D68-04C05F53C2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4570" y="1809828"/>
            <a:ext cx="3761677" cy="2115944"/>
          </a:xfrm>
          <a:prstGeom prst="rect">
            <a:avLst/>
          </a:prstGeom>
        </p:spPr>
      </p:pic>
      <p:pic>
        <p:nvPicPr>
          <p:cNvPr id="5" name="Рисунок 4">
            <a:extLst>
              <a:ext uri="{FF2B5EF4-FFF2-40B4-BE49-F238E27FC236}">
                <a16:creationId xmlns:a16="http://schemas.microsoft.com/office/drawing/2014/main" id="{4E5D14F5-7003-4464-A7A9-6DCC9BA8BC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714" y="1820159"/>
            <a:ext cx="3743311" cy="2105613"/>
          </a:xfrm>
          <a:prstGeom prst="rect">
            <a:avLst/>
          </a:prstGeom>
        </p:spPr>
      </p:pic>
    </p:spTree>
    <p:extLst>
      <p:ext uri="{BB962C8B-B14F-4D97-AF65-F5344CB8AC3E}">
        <p14:creationId xmlns:p14="http://schemas.microsoft.com/office/powerpoint/2010/main" val="4150288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2148" y="887214"/>
            <a:ext cx="8424936" cy="496996"/>
          </a:xfrm>
          <a:prstGeom prst="rect">
            <a:avLst/>
          </a:prstGeom>
          <a:noFill/>
        </p:spPr>
        <p:txBody>
          <a:bodyPr wrap="square" rtlCol="0">
            <a:spAutoFit/>
          </a:bodyPr>
          <a:lstStyle/>
          <a:p>
            <a:pP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Особенности реализации</a:t>
            </a:r>
            <a:r>
              <a:rPr lang="en-US"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 </a:t>
            </a: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структура приложения</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sp>
        <p:nvSpPr>
          <p:cNvPr id="6" name="TextBox 5">
            <a:extLst>
              <a:ext uri="{FF2B5EF4-FFF2-40B4-BE49-F238E27FC236}">
                <a16:creationId xmlns:a16="http://schemas.microsoft.com/office/drawing/2014/main" id="{7B9FEE2E-AD21-4EE8-A540-B670C9F8A417}"/>
              </a:ext>
            </a:extLst>
          </p:cNvPr>
          <p:cNvSpPr txBox="1"/>
          <p:nvPr/>
        </p:nvSpPr>
        <p:spPr>
          <a:xfrm>
            <a:off x="219993" y="1607294"/>
            <a:ext cx="3024336" cy="2862322"/>
          </a:xfrm>
          <a:prstGeom prst="rect">
            <a:avLst/>
          </a:prstGeom>
          <a:noFill/>
        </p:spPr>
        <p:txBody>
          <a:bodyPr wrap="square" rtlCol="0">
            <a:spAutoFit/>
          </a:bodyPr>
          <a:lstStyle/>
          <a:p>
            <a:r>
              <a:rPr lang="ru-RU" dirty="0"/>
              <a:t>Программная часть </a:t>
            </a:r>
            <a:r>
              <a:rPr lang="en-US" dirty="0"/>
              <a:t>SCS </a:t>
            </a:r>
            <a:r>
              <a:rPr lang="ru-RU" dirty="0"/>
              <a:t>выполнена с использованием</a:t>
            </a:r>
            <a:r>
              <a:rPr lang="en-US" dirty="0"/>
              <a:t> </a:t>
            </a:r>
            <a:r>
              <a:rPr lang="ru-RU" dirty="0"/>
              <a:t>фреймворка </a:t>
            </a:r>
            <a:r>
              <a:rPr lang="en-US" dirty="0"/>
              <a:t>libGDX</a:t>
            </a:r>
            <a:r>
              <a:rPr lang="ru-RU" dirty="0"/>
              <a:t> </a:t>
            </a:r>
            <a:r>
              <a:rPr lang="en-US" dirty="0"/>
              <a:t>c </a:t>
            </a:r>
            <a:r>
              <a:rPr lang="ru-RU" dirty="0"/>
              <a:t>связке с движком </a:t>
            </a:r>
            <a:r>
              <a:rPr lang="en-US" dirty="0"/>
              <a:t>Box2D</a:t>
            </a:r>
            <a:r>
              <a:rPr lang="ru-RU" dirty="0"/>
              <a:t>, позволяющим работать с физическими объектами. </a:t>
            </a:r>
          </a:p>
          <a:p>
            <a:endParaRPr lang="ru-RU" dirty="0"/>
          </a:p>
          <a:p>
            <a:r>
              <a:rPr lang="ru-RU" dirty="0"/>
              <a:t>Справа изображена </a:t>
            </a:r>
            <a:r>
              <a:rPr lang="en-US" dirty="0"/>
              <a:t>UML </a:t>
            </a:r>
            <a:r>
              <a:rPr lang="ru-RU" dirty="0"/>
              <a:t>диаграмма классов игры.</a:t>
            </a:r>
            <a:r>
              <a:rPr lang="en-US" dirty="0"/>
              <a:t> </a:t>
            </a:r>
            <a:endParaRPr lang="ru-RU" dirty="0"/>
          </a:p>
        </p:txBody>
      </p:sp>
      <p:pic>
        <p:nvPicPr>
          <p:cNvPr id="5" name="Рисунок 4">
            <a:extLst>
              <a:ext uri="{FF2B5EF4-FFF2-40B4-BE49-F238E27FC236}">
                <a16:creationId xmlns:a16="http://schemas.microsoft.com/office/drawing/2014/main" id="{9466ECEE-183D-43D9-AEDE-CC6047E32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453" y="1384210"/>
            <a:ext cx="6055510" cy="3141547"/>
          </a:xfrm>
          <a:prstGeom prst="rect">
            <a:avLst/>
          </a:prstGeom>
        </p:spPr>
      </p:pic>
    </p:spTree>
    <p:extLst>
      <p:ext uri="{BB962C8B-B14F-4D97-AF65-F5344CB8AC3E}">
        <p14:creationId xmlns:p14="http://schemas.microsoft.com/office/powerpoint/2010/main" val="1386026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79458D82-8818-41BD-9D93-417DCB3B085C}"/>
              </a:ext>
            </a:extLst>
          </p:cNvPr>
          <p:cNvPicPr>
            <a:picLocks noChangeAspect="1"/>
          </p:cNvPicPr>
          <p:nvPr/>
        </p:nvPicPr>
        <p:blipFill>
          <a:blip r:embed="rId3"/>
          <a:stretch>
            <a:fillRect/>
          </a:stretch>
        </p:blipFill>
        <p:spPr>
          <a:xfrm>
            <a:off x="3964409" y="3808578"/>
            <a:ext cx="5237572" cy="1422235"/>
          </a:xfrm>
          <a:prstGeom prst="rect">
            <a:avLst/>
          </a:prstGeom>
        </p:spPr>
      </p:pic>
      <p:pic>
        <p:nvPicPr>
          <p:cNvPr id="7" name="Рисунок 6">
            <a:extLst>
              <a:ext uri="{FF2B5EF4-FFF2-40B4-BE49-F238E27FC236}">
                <a16:creationId xmlns:a16="http://schemas.microsoft.com/office/drawing/2014/main" id="{AB00B594-8229-40B5-AAFA-C1E20F65C2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129" t="25780" r="19654" b="40918"/>
          <a:stretch/>
        </p:blipFill>
        <p:spPr>
          <a:xfrm>
            <a:off x="6272635" y="1078227"/>
            <a:ext cx="2952328" cy="792088"/>
          </a:xfrm>
          <a:prstGeom prst="rect">
            <a:avLst/>
          </a:prstGeom>
        </p:spPr>
      </p:pic>
      <p:sp>
        <p:nvSpPr>
          <p:cNvPr id="3" name="TextBox 2"/>
          <p:cNvSpPr txBox="1"/>
          <p:nvPr/>
        </p:nvSpPr>
        <p:spPr>
          <a:xfrm>
            <a:off x="292001" y="851904"/>
            <a:ext cx="4968552" cy="958660"/>
          </a:xfrm>
          <a:prstGeom prst="rect">
            <a:avLst/>
          </a:prstGeom>
          <a:noFill/>
        </p:spPr>
        <p:txBody>
          <a:bodyPr wrap="square" rtlCol="0">
            <a:spAutoFit/>
          </a:bodyPr>
          <a:lstStyle/>
          <a:p>
            <a:pP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Особенности реализации</a:t>
            </a:r>
            <a:r>
              <a:rPr lang="en-US"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 </a:t>
            </a: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кроссплатформенность</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sp>
        <p:nvSpPr>
          <p:cNvPr id="6" name="TextBox 5">
            <a:extLst>
              <a:ext uri="{FF2B5EF4-FFF2-40B4-BE49-F238E27FC236}">
                <a16:creationId xmlns:a16="http://schemas.microsoft.com/office/drawing/2014/main" id="{7B9FEE2E-AD21-4EE8-A540-B670C9F8A417}"/>
              </a:ext>
            </a:extLst>
          </p:cNvPr>
          <p:cNvSpPr txBox="1"/>
          <p:nvPr/>
        </p:nvSpPr>
        <p:spPr>
          <a:xfrm>
            <a:off x="147985" y="1810564"/>
            <a:ext cx="6840760" cy="3416320"/>
          </a:xfrm>
          <a:prstGeom prst="rect">
            <a:avLst/>
          </a:prstGeom>
          <a:noFill/>
        </p:spPr>
        <p:txBody>
          <a:bodyPr wrap="square" rtlCol="0">
            <a:spAutoFit/>
          </a:bodyPr>
          <a:lstStyle/>
          <a:p>
            <a:r>
              <a:rPr lang="ru-RU" dirty="0"/>
              <a:t>Важной особенностью фреймворка </a:t>
            </a:r>
            <a:r>
              <a:rPr lang="en-US" dirty="0"/>
              <a:t>libGDX </a:t>
            </a:r>
            <a:r>
              <a:rPr lang="ru-RU" dirty="0"/>
              <a:t>является использование отдельных модулей для сборки приложения под разные платформы, а также центрального </a:t>
            </a:r>
            <a:r>
              <a:rPr lang="ru-RU" u="sng" dirty="0"/>
              <a:t>независимого модуля</a:t>
            </a:r>
            <a:r>
              <a:rPr lang="ru-RU" dirty="0"/>
              <a:t>, заключающего в себе </a:t>
            </a:r>
            <a:r>
              <a:rPr lang="ru-RU" u="sng" dirty="0"/>
              <a:t>основной код </a:t>
            </a:r>
            <a:r>
              <a:rPr lang="ru-RU" dirty="0"/>
              <a:t>приложения</a:t>
            </a:r>
            <a:r>
              <a:rPr lang="en-US" dirty="0"/>
              <a:t>. </a:t>
            </a:r>
            <a:r>
              <a:rPr lang="ru-RU" dirty="0"/>
              <a:t>Это значит, что код разработанной игры можно использовать не только под </a:t>
            </a:r>
            <a:r>
              <a:rPr lang="en-US" dirty="0"/>
              <a:t>Android, </a:t>
            </a:r>
            <a:r>
              <a:rPr lang="ru-RU" dirty="0"/>
              <a:t>но и под такие платформы, как </a:t>
            </a:r>
            <a:r>
              <a:rPr lang="en-US" dirty="0"/>
              <a:t>Windows, Linux, MacOS</a:t>
            </a:r>
            <a:r>
              <a:rPr lang="ru-RU" dirty="0"/>
              <a:t> и</a:t>
            </a:r>
            <a:r>
              <a:rPr lang="en-US" dirty="0"/>
              <a:t> iOS</a:t>
            </a:r>
            <a:r>
              <a:rPr lang="ru-RU" dirty="0"/>
              <a:t>.</a:t>
            </a:r>
            <a:r>
              <a:rPr lang="en-US" dirty="0"/>
              <a:t> </a:t>
            </a:r>
          </a:p>
          <a:p>
            <a:endParaRPr lang="en-US" dirty="0"/>
          </a:p>
          <a:p>
            <a:r>
              <a:rPr lang="ru-RU" dirty="0"/>
              <a:t>За работу игры на </a:t>
            </a:r>
            <a:r>
              <a:rPr lang="en-US" dirty="0"/>
              <a:t>Android </a:t>
            </a:r>
          </a:p>
          <a:p>
            <a:r>
              <a:rPr lang="ru-RU" dirty="0"/>
              <a:t>отвечает класс </a:t>
            </a:r>
            <a:r>
              <a:rPr lang="en-US" dirty="0" err="1"/>
              <a:t>AndroidLauncher</a:t>
            </a:r>
            <a:r>
              <a:rPr lang="en-US" dirty="0"/>
              <a:t>.</a:t>
            </a:r>
            <a:r>
              <a:rPr lang="ru-RU" dirty="0"/>
              <a:t> </a:t>
            </a:r>
          </a:p>
          <a:p>
            <a:r>
              <a:rPr lang="ru-RU" dirty="0"/>
              <a:t>В архиве проекта также доступен </a:t>
            </a:r>
            <a:endParaRPr lang="en-US" dirty="0"/>
          </a:p>
          <a:p>
            <a:r>
              <a:rPr lang="en-US" dirty="0" err="1"/>
              <a:t>DesktopLauncher</a:t>
            </a:r>
            <a:r>
              <a:rPr lang="ru-RU" dirty="0"/>
              <a:t> для ПК.</a:t>
            </a:r>
            <a:endParaRPr lang="en-US" dirty="0"/>
          </a:p>
        </p:txBody>
      </p:sp>
    </p:spTree>
    <p:extLst>
      <p:ext uri="{BB962C8B-B14F-4D97-AF65-F5344CB8AC3E}">
        <p14:creationId xmlns:p14="http://schemas.microsoft.com/office/powerpoint/2010/main" val="3921209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BF7AF6C5-FEF5-46C7-AE33-810797DD3DDA}"/>
              </a:ext>
            </a:extLst>
          </p:cNvPr>
          <p:cNvPicPr>
            <a:picLocks noChangeAspect="1"/>
          </p:cNvPicPr>
          <p:nvPr/>
        </p:nvPicPr>
        <p:blipFill rotWithShape="1">
          <a:blip r:embed="rId3">
            <a:extLst>
              <a:ext uri="{28A0092B-C50C-407E-A947-70E740481C1C}">
                <a14:useLocalDpi xmlns:a14="http://schemas.microsoft.com/office/drawing/2010/main" val="0"/>
              </a:ext>
            </a:extLst>
          </a:blip>
          <a:srcRect l="1806" t="-9100" r="26810" b="9100"/>
          <a:stretch/>
        </p:blipFill>
        <p:spPr>
          <a:xfrm>
            <a:off x="3532362" y="1986522"/>
            <a:ext cx="5692602" cy="3453968"/>
          </a:xfrm>
          <a:prstGeom prst="rect">
            <a:avLst/>
          </a:prstGeom>
        </p:spPr>
      </p:pic>
      <p:sp>
        <p:nvSpPr>
          <p:cNvPr id="3" name="TextBox 2"/>
          <p:cNvSpPr txBox="1"/>
          <p:nvPr/>
        </p:nvSpPr>
        <p:spPr>
          <a:xfrm>
            <a:off x="-500087" y="844999"/>
            <a:ext cx="4396457" cy="496996"/>
          </a:xfrm>
          <a:prstGeom prst="rect">
            <a:avLst/>
          </a:prstGeom>
          <a:noFill/>
        </p:spPr>
        <p:txBody>
          <a:bodyPr wrap="square" rtlCol="0">
            <a:spAutoFit/>
          </a:bodyPr>
          <a:lstStyle/>
          <a:p>
            <a:pPr algn="ct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Основные классы</a:t>
            </a:r>
            <a:r>
              <a:rPr lang="en-US"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 Oscar</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sp>
        <p:nvSpPr>
          <p:cNvPr id="6" name="TextBox 5">
            <a:extLst>
              <a:ext uri="{FF2B5EF4-FFF2-40B4-BE49-F238E27FC236}">
                <a16:creationId xmlns:a16="http://schemas.microsoft.com/office/drawing/2014/main" id="{7B9FEE2E-AD21-4EE8-A540-B670C9F8A417}"/>
              </a:ext>
            </a:extLst>
          </p:cNvPr>
          <p:cNvSpPr txBox="1"/>
          <p:nvPr/>
        </p:nvSpPr>
        <p:spPr>
          <a:xfrm>
            <a:off x="219993" y="1607293"/>
            <a:ext cx="5184576" cy="2031325"/>
          </a:xfrm>
          <a:prstGeom prst="rect">
            <a:avLst/>
          </a:prstGeom>
          <a:noFill/>
        </p:spPr>
        <p:txBody>
          <a:bodyPr wrap="square" rtlCol="0">
            <a:spAutoFit/>
          </a:bodyPr>
          <a:lstStyle/>
          <a:p>
            <a:r>
              <a:rPr lang="ru-RU" dirty="0"/>
              <a:t>Класс</a:t>
            </a:r>
            <a:r>
              <a:rPr lang="en-US" dirty="0"/>
              <a:t> Oscar –</a:t>
            </a:r>
            <a:r>
              <a:rPr lang="ru-RU" dirty="0"/>
              <a:t> особенно важный класс, отвечающий за игрового персонажа. Если быть точнее, то данный класс отвечает за состояние игрока, выбор анимации, исполнение таких команд, как передвижение, прыжок, выстрел, приседание, получение урона или доп. очков здоровья. </a:t>
            </a:r>
          </a:p>
        </p:txBody>
      </p:sp>
      <p:pic>
        <p:nvPicPr>
          <p:cNvPr id="4" name="Рисунок 3">
            <a:extLst>
              <a:ext uri="{FF2B5EF4-FFF2-40B4-BE49-F238E27FC236}">
                <a16:creationId xmlns:a16="http://schemas.microsoft.com/office/drawing/2014/main" id="{5B40C0F3-2E5C-4A20-ACC9-06D364F825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6737" y="1194463"/>
            <a:ext cx="1669652" cy="2833350"/>
          </a:xfrm>
          <a:prstGeom prst="rect">
            <a:avLst/>
          </a:prstGeom>
        </p:spPr>
      </p:pic>
    </p:spTree>
    <p:extLst>
      <p:ext uri="{BB962C8B-B14F-4D97-AF65-F5344CB8AC3E}">
        <p14:creationId xmlns:p14="http://schemas.microsoft.com/office/powerpoint/2010/main" val="792153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40047" y="887214"/>
            <a:ext cx="6052642" cy="496996"/>
          </a:xfrm>
          <a:prstGeom prst="rect">
            <a:avLst/>
          </a:prstGeom>
          <a:noFill/>
        </p:spPr>
        <p:txBody>
          <a:bodyPr wrap="square" rtlCol="0">
            <a:spAutoFit/>
          </a:bodyPr>
          <a:lstStyle/>
          <a:p>
            <a:pPr algn="ct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Основные классы</a:t>
            </a:r>
            <a:r>
              <a:rPr lang="en-US"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 Enemy </a:t>
            </a: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и его наследники</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sp>
        <p:nvSpPr>
          <p:cNvPr id="6" name="TextBox 5">
            <a:extLst>
              <a:ext uri="{FF2B5EF4-FFF2-40B4-BE49-F238E27FC236}">
                <a16:creationId xmlns:a16="http://schemas.microsoft.com/office/drawing/2014/main" id="{7B9FEE2E-AD21-4EE8-A540-B670C9F8A417}"/>
              </a:ext>
            </a:extLst>
          </p:cNvPr>
          <p:cNvSpPr txBox="1"/>
          <p:nvPr/>
        </p:nvSpPr>
        <p:spPr>
          <a:xfrm>
            <a:off x="219993" y="1607294"/>
            <a:ext cx="5544616" cy="2308324"/>
          </a:xfrm>
          <a:prstGeom prst="rect">
            <a:avLst/>
          </a:prstGeom>
          <a:noFill/>
        </p:spPr>
        <p:txBody>
          <a:bodyPr wrap="square" rtlCol="0">
            <a:spAutoFit/>
          </a:bodyPr>
          <a:lstStyle/>
          <a:p>
            <a:r>
              <a:rPr lang="ru-RU" dirty="0"/>
              <a:t>Класс </a:t>
            </a:r>
            <a:r>
              <a:rPr lang="en-US" dirty="0"/>
              <a:t>Enemy – </a:t>
            </a:r>
            <a:r>
              <a:rPr lang="ru-RU" dirty="0"/>
              <a:t>абстрактный класс, являющийся родительским классом всех встречающихся в игре врагов. Всего в игре 5 видов враждебных </a:t>
            </a:r>
            <a:r>
              <a:rPr lang="en-US" dirty="0"/>
              <a:t>NPC: Shotgun, Punk, Ross, Turret </a:t>
            </a:r>
            <a:r>
              <a:rPr lang="ru-RU" dirty="0"/>
              <a:t>и </a:t>
            </a:r>
            <a:r>
              <a:rPr lang="en-US" dirty="0" err="1"/>
              <a:t>Explo</a:t>
            </a:r>
            <a:r>
              <a:rPr lang="en-US" dirty="0"/>
              <a:t>. </a:t>
            </a:r>
          </a:p>
          <a:p>
            <a:endParaRPr lang="en-US" dirty="0"/>
          </a:p>
          <a:p>
            <a:r>
              <a:rPr lang="ru-RU" dirty="0"/>
              <a:t>Вся логика </a:t>
            </a:r>
            <a:r>
              <a:rPr lang="en-US" dirty="0"/>
              <a:t>NPC </a:t>
            </a:r>
            <a:r>
              <a:rPr lang="ru-RU" dirty="0"/>
              <a:t>была спроектирована самостоятельно, причём у каждого вида врагов она имеет свои особенности.</a:t>
            </a:r>
          </a:p>
        </p:txBody>
      </p:sp>
      <p:pic>
        <p:nvPicPr>
          <p:cNvPr id="4" name="Рисунок 3">
            <a:extLst>
              <a:ext uri="{FF2B5EF4-FFF2-40B4-BE49-F238E27FC236}">
                <a16:creationId xmlns:a16="http://schemas.microsoft.com/office/drawing/2014/main" id="{DC041257-190E-4275-BDB3-88AF071817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19090" b="8701"/>
          <a:stretch/>
        </p:blipFill>
        <p:spPr>
          <a:xfrm>
            <a:off x="3748386" y="455166"/>
            <a:ext cx="5476578" cy="4775647"/>
          </a:xfrm>
          <a:prstGeom prst="rect">
            <a:avLst/>
          </a:prstGeom>
        </p:spPr>
      </p:pic>
      <p:pic>
        <p:nvPicPr>
          <p:cNvPr id="5" name="Рисунок 4">
            <a:extLst>
              <a:ext uri="{FF2B5EF4-FFF2-40B4-BE49-F238E27FC236}">
                <a16:creationId xmlns:a16="http://schemas.microsoft.com/office/drawing/2014/main" id="{E1C7D572-108C-41FC-A512-C8B453BAD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130" y="1495752"/>
            <a:ext cx="3105089" cy="3846603"/>
          </a:xfrm>
          <a:prstGeom prst="rect">
            <a:avLst/>
          </a:prstGeom>
        </p:spPr>
      </p:pic>
    </p:spTree>
    <p:extLst>
      <p:ext uri="{BB962C8B-B14F-4D97-AF65-F5344CB8AC3E}">
        <p14:creationId xmlns:p14="http://schemas.microsoft.com/office/powerpoint/2010/main" val="15356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 y="887214"/>
            <a:ext cx="5620594" cy="496996"/>
          </a:xfrm>
          <a:prstGeom prst="rect">
            <a:avLst/>
          </a:prstGeom>
          <a:noFill/>
        </p:spPr>
        <p:txBody>
          <a:bodyPr wrap="square" rtlCol="0">
            <a:spAutoFit/>
          </a:bodyPr>
          <a:lstStyle/>
          <a:p>
            <a:pPr algn="ct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Основные классы</a:t>
            </a:r>
            <a:r>
              <a:rPr lang="en-US"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a:t>
            </a: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 «Технические» классы</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sp>
        <p:nvSpPr>
          <p:cNvPr id="6" name="TextBox 5">
            <a:extLst>
              <a:ext uri="{FF2B5EF4-FFF2-40B4-BE49-F238E27FC236}">
                <a16:creationId xmlns:a16="http://schemas.microsoft.com/office/drawing/2014/main" id="{7B9FEE2E-AD21-4EE8-A540-B670C9F8A417}"/>
              </a:ext>
            </a:extLst>
          </p:cNvPr>
          <p:cNvSpPr txBox="1"/>
          <p:nvPr/>
        </p:nvSpPr>
        <p:spPr>
          <a:xfrm>
            <a:off x="219993" y="1607294"/>
            <a:ext cx="6768752" cy="3970318"/>
          </a:xfrm>
          <a:prstGeom prst="rect">
            <a:avLst/>
          </a:prstGeom>
          <a:noFill/>
        </p:spPr>
        <p:txBody>
          <a:bodyPr wrap="square" rtlCol="0">
            <a:spAutoFit/>
          </a:bodyPr>
          <a:lstStyle/>
          <a:p>
            <a:r>
              <a:rPr lang="ru-RU" dirty="0"/>
              <a:t>К «техническим» классам относится целая группа классов, </a:t>
            </a:r>
          </a:p>
          <a:p>
            <a:r>
              <a:rPr lang="ru-RU" dirty="0"/>
              <a:t>отвечающих за самые разнообразные спектры игры: </a:t>
            </a:r>
          </a:p>
          <a:p>
            <a:pPr marL="342900" indent="-342900">
              <a:buAutoNum type="arabicParenR"/>
            </a:pPr>
            <a:r>
              <a:rPr lang="en-US" dirty="0" err="1"/>
              <a:t>AppPreference</a:t>
            </a:r>
            <a:r>
              <a:rPr lang="en-US" dirty="0"/>
              <a:t> </a:t>
            </a:r>
            <a:r>
              <a:rPr lang="ru-RU" dirty="0"/>
              <a:t>– сохранение таких данных, как последний достигнутый уровень, громкость и наличие звуков и музыки. </a:t>
            </a:r>
          </a:p>
          <a:p>
            <a:pPr marL="342900" indent="-342900">
              <a:buAutoNum type="arabicParenR"/>
            </a:pPr>
            <a:r>
              <a:rPr lang="en-US" dirty="0" err="1"/>
              <a:t>WorldContactListener</a:t>
            </a:r>
            <a:r>
              <a:rPr lang="en-US" dirty="0"/>
              <a:t> – </a:t>
            </a:r>
            <a:r>
              <a:rPr lang="ru-RU" dirty="0"/>
              <a:t>обработчик соприкосновения различных тел. </a:t>
            </a:r>
          </a:p>
          <a:p>
            <a:pPr marL="342900" indent="-342900">
              <a:buAutoNum type="arabicParenR"/>
            </a:pPr>
            <a:r>
              <a:rPr lang="en-US" dirty="0" err="1"/>
              <a:t>WorldCreator</a:t>
            </a:r>
            <a:r>
              <a:rPr lang="en-US" dirty="0"/>
              <a:t> – </a:t>
            </a:r>
            <a:r>
              <a:rPr lang="ru-RU" dirty="0"/>
              <a:t>класс обрабатывает информацию о объектах, заключенную в файлах карт уровней. И создаёт эти объекты </a:t>
            </a:r>
          </a:p>
          <a:p>
            <a:pPr marL="342900" indent="-342900">
              <a:buAutoNum type="arabicParenR"/>
            </a:pPr>
            <a:r>
              <a:rPr lang="en-US" dirty="0" err="1"/>
              <a:t>SCSAssetManager</a:t>
            </a:r>
            <a:r>
              <a:rPr lang="en-US" dirty="0"/>
              <a:t> – </a:t>
            </a:r>
            <a:r>
              <a:rPr lang="ru-RU" dirty="0"/>
              <a:t>отвечает за хранение ресурсов во время работы приложения</a:t>
            </a:r>
          </a:p>
          <a:p>
            <a:pPr marL="342900" indent="-342900">
              <a:buAutoNum type="arabicParenR"/>
            </a:pPr>
            <a:endParaRPr lang="ru-RU" dirty="0"/>
          </a:p>
          <a:p>
            <a:pPr marL="342900" indent="-342900">
              <a:buAutoNum type="arabicParenR"/>
            </a:pPr>
            <a:endParaRPr lang="ru-RU" dirty="0"/>
          </a:p>
        </p:txBody>
      </p:sp>
      <p:pic>
        <p:nvPicPr>
          <p:cNvPr id="4" name="Рисунок 3">
            <a:extLst>
              <a:ext uri="{FF2B5EF4-FFF2-40B4-BE49-F238E27FC236}">
                <a16:creationId xmlns:a16="http://schemas.microsoft.com/office/drawing/2014/main" id="{54E35E92-9830-471F-8A36-ADD236F5E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761" y="2183358"/>
            <a:ext cx="1752742" cy="1752742"/>
          </a:xfrm>
          <a:prstGeom prst="rect">
            <a:avLst/>
          </a:prstGeom>
        </p:spPr>
      </p:pic>
    </p:spTree>
    <p:extLst>
      <p:ext uri="{BB962C8B-B14F-4D97-AF65-F5344CB8AC3E}">
        <p14:creationId xmlns:p14="http://schemas.microsoft.com/office/powerpoint/2010/main" val="2970639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 y="887214"/>
            <a:ext cx="8284890" cy="496996"/>
          </a:xfrm>
          <a:prstGeom prst="rect">
            <a:avLst/>
          </a:prstGeom>
          <a:noFill/>
        </p:spPr>
        <p:txBody>
          <a:bodyPr wrap="square" rtlCol="0">
            <a:spAutoFit/>
          </a:bodyPr>
          <a:lstStyle/>
          <a:p>
            <a:pP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Основные классы</a:t>
            </a:r>
            <a:r>
              <a:rPr lang="en-US"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 </a:t>
            </a:r>
            <a:r>
              <a:rPr lang="en-US" sz="2000" b="1" dirty="0" err="1">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PlayScreen</a:t>
            </a:r>
            <a:r>
              <a:rPr lang="en-US"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 </a:t>
            </a: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и его наследники</a:t>
            </a:r>
            <a:r>
              <a:rPr lang="en-US"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 </a:t>
            </a:r>
            <a:r>
              <a:rPr lang="en-US" sz="2000" b="1" dirty="0" err="1">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MainClass</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sp>
        <p:nvSpPr>
          <p:cNvPr id="6" name="TextBox 5">
            <a:extLst>
              <a:ext uri="{FF2B5EF4-FFF2-40B4-BE49-F238E27FC236}">
                <a16:creationId xmlns:a16="http://schemas.microsoft.com/office/drawing/2014/main" id="{7B9FEE2E-AD21-4EE8-A540-B670C9F8A417}"/>
              </a:ext>
            </a:extLst>
          </p:cNvPr>
          <p:cNvSpPr txBox="1"/>
          <p:nvPr/>
        </p:nvSpPr>
        <p:spPr>
          <a:xfrm>
            <a:off x="219993" y="1607294"/>
            <a:ext cx="6768752" cy="3970318"/>
          </a:xfrm>
          <a:prstGeom prst="rect">
            <a:avLst/>
          </a:prstGeom>
          <a:noFill/>
        </p:spPr>
        <p:txBody>
          <a:bodyPr wrap="square" rtlCol="0">
            <a:spAutoFit/>
          </a:bodyPr>
          <a:lstStyle/>
          <a:p>
            <a:r>
              <a:rPr lang="ru-RU" dirty="0"/>
              <a:t>Класс </a:t>
            </a:r>
            <a:r>
              <a:rPr lang="en-US" dirty="0" err="1"/>
              <a:t>PlayScreen</a:t>
            </a:r>
            <a:r>
              <a:rPr lang="en-US" dirty="0"/>
              <a:t> – </a:t>
            </a:r>
            <a:r>
              <a:rPr lang="ru-RU" dirty="0"/>
              <a:t>площадка, размещающая в себе все вышеперечисленные классы(и не только). В совокупности всё это создаёт механику </a:t>
            </a:r>
            <a:r>
              <a:rPr lang="en-US" dirty="0"/>
              <a:t>Super Cyber Soldiers. </a:t>
            </a:r>
            <a:r>
              <a:rPr lang="ru-RU" dirty="0"/>
              <a:t>Наследниками данного класса являются все уровни игры. </a:t>
            </a:r>
            <a:endParaRPr lang="en-US" dirty="0"/>
          </a:p>
          <a:p>
            <a:endParaRPr lang="en-US" dirty="0"/>
          </a:p>
          <a:p>
            <a:r>
              <a:rPr lang="en-US" dirty="0" err="1"/>
              <a:t>MainClass</a:t>
            </a:r>
            <a:r>
              <a:rPr lang="en-US" dirty="0"/>
              <a:t> – </a:t>
            </a:r>
            <a:r>
              <a:rPr lang="ru-RU" dirty="0"/>
              <a:t>наследник класса</a:t>
            </a:r>
            <a:r>
              <a:rPr lang="en-US" dirty="0"/>
              <a:t> </a:t>
            </a:r>
            <a:r>
              <a:rPr lang="en-US" dirty="0" err="1"/>
              <a:t>com.badlogic.gdx.Game</a:t>
            </a:r>
            <a:r>
              <a:rPr lang="en-US" dirty="0"/>
              <a:t>. </a:t>
            </a:r>
            <a:endParaRPr lang="ru-RU" dirty="0"/>
          </a:p>
          <a:p>
            <a:r>
              <a:rPr lang="ru-RU" dirty="0"/>
              <a:t>Является центральным</a:t>
            </a:r>
            <a:r>
              <a:rPr lang="en-US" dirty="0"/>
              <a:t> </a:t>
            </a:r>
            <a:r>
              <a:rPr lang="ru-RU" dirty="0"/>
              <a:t>классом приложения,</a:t>
            </a:r>
            <a:r>
              <a:rPr lang="en-US" dirty="0"/>
              <a:t> </a:t>
            </a:r>
            <a:r>
              <a:rPr lang="ru-RU" dirty="0"/>
              <a:t>способным переключать экраны(объекты классов, реализующих интерфейс </a:t>
            </a:r>
            <a:r>
              <a:rPr lang="en-US" dirty="0"/>
              <a:t>Screen</a:t>
            </a:r>
            <a:r>
              <a:rPr lang="ru-RU" dirty="0"/>
              <a:t>)</a:t>
            </a:r>
            <a:r>
              <a:rPr lang="en-US" dirty="0"/>
              <a:t>.  </a:t>
            </a:r>
            <a:r>
              <a:rPr lang="ru-RU" dirty="0"/>
              <a:t>В нём также хранятся игровые константы, объекты классов </a:t>
            </a:r>
            <a:r>
              <a:rPr lang="en-US" dirty="0" err="1"/>
              <a:t>AppPreference</a:t>
            </a:r>
            <a:r>
              <a:rPr lang="en-US" dirty="0"/>
              <a:t>, </a:t>
            </a:r>
            <a:r>
              <a:rPr lang="en-US" dirty="0" err="1"/>
              <a:t>SCSAssetManager</a:t>
            </a:r>
            <a:r>
              <a:rPr lang="ru-RU" dirty="0"/>
              <a:t> и </a:t>
            </a:r>
            <a:r>
              <a:rPr lang="en-US" dirty="0" err="1"/>
              <a:t>SpriteBatch</a:t>
            </a:r>
            <a:r>
              <a:rPr lang="ru-RU" dirty="0"/>
              <a:t> - </a:t>
            </a:r>
            <a:r>
              <a:rPr lang="ru-RU" dirty="0" err="1"/>
              <a:t>отрисовщик</a:t>
            </a:r>
            <a:r>
              <a:rPr lang="ru-RU" dirty="0"/>
              <a:t> объектов.</a:t>
            </a:r>
          </a:p>
          <a:p>
            <a:endParaRPr lang="ru-RU" dirty="0"/>
          </a:p>
          <a:p>
            <a:endParaRPr lang="ru-RU" dirty="0"/>
          </a:p>
          <a:p>
            <a:pPr marL="342900" indent="-342900">
              <a:buAutoNum type="arabicParenR"/>
            </a:pPr>
            <a:endParaRPr lang="ru-RU" dirty="0"/>
          </a:p>
        </p:txBody>
      </p:sp>
      <p:pic>
        <p:nvPicPr>
          <p:cNvPr id="7" name="Рисунок 6">
            <a:extLst>
              <a:ext uri="{FF2B5EF4-FFF2-40B4-BE49-F238E27FC236}">
                <a16:creationId xmlns:a16="http://schemas.microsoft.com/office/drawing/2014/main" id="{15433122-366C-4D8B-B0E2-3FDC70AEF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477" y="2615406"/>
            <a:ext cx="2174493" cy="782817"/>
          </a:xfrm>
          <a:prstGeom prst="rect">
            <a:avLst/>
          </a:prstGeom>
        </p:spPr>
      </p:pic>
    </p:spTree>
    <p:extLst>
      <p:ext uri="{BB962C8B-B14F-4D97-AF65-F5344CB8AC3E}">
        <p14:creationId xmlns:p14="http://schemas.microsoft.com/office/powerpoint/2010/main" val="52470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 y="887214"/>
            <a:ext cx="8284890" cy="496996"/>
          </a:xfrm>
          <a:prstGeom prst="rect">
            <a:avLst/>
          </a:prstGeom>
          <a:noFill/>
        </p:spPr>
        <p:txBody>
          <a:bodyPr wrap="square" rtlCol="0">
            <a:spAutoFit/>
          </a:bodyPr>
          <a:lstStyle/>
          <a:p>
            <a:pP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Задействованные в ходе разработки программы</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sp>
        <p:nvSpPr>
          <p:cNvPr id="6" name="TextBox 5">
            <a:extLst>
              <a:ext uri="{FF2B5EF4-FFF2-40B4-BE49-F238E27FC236}">
                <a16:creationId xmlns:a16="http://schemas.microsoft.com/office/drawing/2014/main" id="{7B9FEE2E-AD21-4EE8-A540-B670C9F8A417}"/>
              </a:ext>
            </a:extLst>
          </p:cNvPr>
          <p:cNvSpPr txBox="1"/>
          <p:nvPr/>
        </p:nvSpPr>
        <p:spPr>
          <a:xfrm>
            <a:off x="211021" y="1537494"/>
            <a:ext cx="8361900" cy="3693319"/>
          </a:xfrm>
          <a:prstGeom prst="rect">
            <a:avLst/>
          </a:prstGeom>
          <a:noFill/>
        </p:spPr>
        <p:txBody>
          <a:bodyPr wrap="square" rtlCol="0">
            <a:spAutoFit/>
          </a:bodyPr>
          <a:lstStyle/>
          <a:p>
            <a:r>
              <a:rPr lang="ru-RU" dirty="0"/>
              <a:t>Помимо</a:t>
            </a:r>
            <a:r>
              <a:rPr lang="en-US" dirty="0"/>
              <a:t> Android Studio</a:t>
            </a:r>
            <a:r>
              <a:rPr lang="ru-RU" dirty="0"/>
              <a:t> в ходе разработки игры использовались другие программы</a:t>
            </a:r>
            <a:r>
              <a:rPr lang="en-US" dirty="0"/>
              <a:t>:</a:t>
            </a:r>
            <a:endParaRPr lang="ru-RU" dirty="0"/>
          </a:p>
          <a:p>
            <a:pPr marL="342900" indent="-342900">
              <a:buAutoNum type="arabicParenR"/>
            </a:pPr>
            <a:r>
              <a:rPr lang="en-US" dirty="0">
                <a:effectLst>
                  <a:outerShdw blurRad="38100" dist="38100" dir="2700000" algn="tl">
                    <a:srgbClr val="000000">
                      <a:alpha val="43137"/>
                    </a:srgbClr>
                  </a:outerShdw>
                </a:effectLst>
              </a:rPr>
              <a:t>LibGDX project generator</a:t>
            </a:r>
            <a:r>
              <a:rPr lang="en-US" dirty="0"/>
              <a:t> – </a:t>
            </a:r>
            <a:r>
              <a:rPr lang="ru-RU" dirty="0"/>
              <a:t>генератор пустого проекта </a:t>
            </a:r>
          </a:p>
          <a:p>
            <a:pPr marL="342900" indent="-342900">
              <a:buAutoNum type="arabicParenR"/>
            </a:pPr>
            <a:r>
              <a:rPr lang="en-US" dirty="0">
                <a:effectLst>
                  <a:outerShdw blurRad="38100" dist="38100" dir="2700000" algn="tl">
                    <a:srgbClr val="000000">
                      <a:alpha val="43137"/>
                    </a:srgbClr>
                  </a:outerShdw>
                </a:effectLst>
              </a:rPr>
              <a:t>Adobe Photoshop </a:t>
            </a:r>
            <a:r>
              <a:rPr lang="ru-RU" dirty="0">
                <a:effectLst>
                  <a:outerShdw blurRad="38100" dist="38100" dir="2700000" algn="tl">
                    <a:srgbClr val="000000">
                      <a:alpha val="43137"/>
                    </a:srgbClr>
                  </a:outerShdw>
                </a:effectLst>
              </a:rPr>
              <a:t>и </a:t>
            </a:r>
            <a:r>
              <a:rPr lang="en-US" dirty="0">
                <a:effectLst>
                  <a:outerShdw blurRad="38100" dist="38100" dir="2700000" algn="tl">
                    <a:srgbClr val="000000">
                      <a:alpha val="43137"/>
                    </a:srgbClr>
                  </a:outerShdw>
                </a:effectLst>
              </a:rPr>
              <a:t>Pixel Art Studio</a:t>
            </a:r>
            <a:r>
              <a:rPr lang="en-US" dirty="0"/>
              <a:t> – </a:t>
            </a:r>
            <a:r>
              <a:rPr lang="ru-RU" dirty="0"/>
              <a:t>создание всех графических ресурсов в игре происходило с помощью этих программ </a:t>
            </a:r>
          </a:p>
          <a:p>
            <a:pPr marL="342900" indent="-342900">
              <a:buAutoNum type="arabicParenR"/>
            </a:pPr>
            <a:r>
              <a:rPr lang="en-US" dirty="0">
                <a:effectLst>
                  <a:outerShdw blurRad="38100" dist="38100" dir="2700000" algn="tl">
                    <a:srgbClr val="000000">
                      <a:alpha val="43137"/>
                    </a:srgbClr>
                  </a:outerShdw>
                </a:effectLst>
              </a:rPr>
              <a:t>Tiled Map Editor</a:t>
            </a:r>
            <a:r>
              <a:rPr lang="en-US" dirty="0"/>
              <a:t> – </a:t>
            </a:r>
            <a:r>
              <a:rPr lang="ru-RU" dirty="0"/>
              <a:t>редактор карт, поддерживаемых </a:t>
            </a:r>
            <a:r>
              <a:rPr lang="en-US" dirty="0"/>
              <a:t>LibGDX </a:t>
            </a:r>
            <a:r>
              <a:rPr lang="ru-RU" dirty="0"/>
              <a:t>приложениями</a:t>
            </a:r>
          </a:p>
          <a:p>
            <a:pPr marL="342900" indent="-342900">
              <a:buAutoNum type="arabicParenR"/>
            </a:pPr>
            <a:r>
              <a:rPr lang="en-US" dirty="0">
                <a:effectLst>
                  <a:outerShdw blurRad="38100" dist="38100" dir="2700000" algn="tl">
                    <a:srgbClr val="000000">
                      <a:alpha val="43137"/>
                    </a:srgbClr>
                  </a:outerShdw>
                </a:effectLst>
              </a:rPr>
              <a:t>Skin Composer</a:t>
            </a:r>
            <a:r>
              <a:rPr lang="en-US" dirty="0"/>
              <a:t> – </a:t>
            </a:r>
            <a:r>
              <a:rPr lang="ru-RU" dirty="0"/>
              <a:t>программа для создания скинов для элементов ввода(слайдеры, кнопки, </a:t>
            </a:r>
            <a:r>
              <a:rPr lang="ru-RU" dirty="0" err="1"/>
              <a:t>чекбоксы</a:t>
            </a:r>
            <a:r>
              <a:rPr lang="ru-RU" dirty="0"/>
              <a:t>, использованные на экране настроек) </a:t>
            </a:r>
          </a:p>
          <a:p>
            <a:pPr marL="342900" indent="-342900">
              <a:buAutoNum type="arabicParenR"/>
            </a:pPr>
            <a:r>
              <a:rPr lang="en-US" dirty="0" err="1">
                <a:effectLst>
                  <a:outerShdw blurRad="38100" dist="38100" dir="2700000" algn="tl">
                    <a:srgbClr val="000000">
                      <a:alpha val="43137"/>
                    </a:srgbClr>
                  </a:outerShdw>
                </a:effectLst>
              </a:rPr>
              <a:t>Gdx</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Texturepacker</a:t>
            </a:r>
            <a:r>
              <a:rPr lang="en-US" dirty="0">
                <a:effectLst>
                  <a:outerShdw blurRad="38100" dist="38100" dir="2700000" algn="tl">
                    <a:srgbClr val="000000">
                      <a:alpha val="43137"/>
                    </a:srgbClr>
                  </a:outerShdw>
                </a:effectLst>
              </a:rPr>
              <a:t> </a:t>
            </a:r>
            <a:r>
              <a:rPr lang="en-US" dirty="0"/>
              <a:t>– </a:t>
            </a:r>
            <a:r>
              <a:rPr lang="ru-RU" dirty="0"/>
              <a:t>полезная утилита, позволяющая объединить текстуры в одно изображение и создать файл, описывающий содержимое полученного атласа текстур.</a:t>
            </a:r>
          </a:p>
          <a:p>
            <a:pPr marL="342900" indent="-342900">
              <a:buAutoNum type="arabicParenR"/>
            </a:pPr>
            <a:endParaRPr lang="ru-RU" dirty="0"/>
          </a:p>
        </p:txBody>
      </p:sp>
    </p:spTree>
    <p:extLst>
      <p:ext uri="{BB962C8B-B14F-4D97-AF65-F5344CB8AC3E}">
        <p14:creationId xmlns:p14="http://schemas.microsoft.com/office/powerpoint/2010/main" val="352604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 y="887214"/>
            <a:ext cx="8284890" cy="496996"/>
          </a:xfrm>
          <a:prstGeom prst="rect">
            <a:avLst/>
          </a:prstGeom>
          <a:noFill/>
        </p:spPr>
        <p:txBody>
          <a:bodyPr wrap="square" rtlCol="0">
            <a:spAutoFit/>
          </a:bodyPr>
          <a:lstStyle/>
          <a:p>
            <a:pP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Задействованные в ходе разработки программы</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pic>
        <p:nvPicPr>
          <p:cNvPr id="2" name="Рисунок 1">
            <a:extLst>
              <a:ext uri="{FF2B5EF4-FFF2-40B4-BE49-F238E27FC236}">
                <a16:creationId xmlns:a16="http://schemas.microsoft.com/office/drawing/2014/main" id="{18568D47-76B2-4003-A660-28A096E8EEE1}"/>
              </a:ext>
            </a:extLst>
          </p:cNvPr>
          <p:cNvPicPr>
            <a:picLocks noChangeAspect="1"/>
          </p:cNvPicPr>
          <p:nvPr/>
        </p:nvPicPr>
        <p:blipFill>
          <a:blip r:embed="rId4"/>
          <a:stretch>
            <a:fillRect/>
          </a:stretch>
        </p:blipFill>
        <p:spPr>
          <a:xfrm>
            <a:off x="292001" y="1679302"/>
            <a:ext cx="4320480" cy="2429084"/>
          </a:xfrm>
          <a:prstGeom prst="rect">
            <a:avLst/>
          </a:prstGeom>
        </p:spPr>
      </p:pic>
      <p:pic>
        <p:nvPicPr>
          <p:cNvPr id="5" name="Рисунок 4">
            <a:extLst>
              <a:ext uri="{FF2B5EF4-FFF2-40B4-BE49-F238E27FC236}">
                <a16:creationId xmlns:a16="http://schemas.microsoft.com/office/drawing/2014/main" id="{53AACD51-3E46-4FBF-967F-7D07C504CBFD}"/>
              </a:ext>
            </a:extLst>
          </p:cNvPr>
          <p:cNvPicPr>
            <a:picLocks noChangeAspect="1"/>
          </p:cNvPicPr>
          <p:nvPr/>
        </p:nvPicPr>
        <p:blipFill>
          <a:blip r:embed="rId5"/>
          <a:stretch>
            <a:fillRect/>
          </a:stretch>
        </p:blipFill>
        <p:spPr>
          <a:xfrm>
            <a:off x="6142168" y="1679302"/>
            <a:ext cx="2176430" cy="2429084"/>
          </a:xfrm>
          <a:prstGeom prst="rect">
            <a:avLst/>
          </a:prstGeom>
        </p:spPr>
      </p:pic>
      <p:sp>
        <p:nvSpPr>
          <p:cNvPr id="7" name="Прямоугольник 6">
            <a:extLst>
              <a:ext uri="{FF2B5EF4-FFF2-40B4-BE49-F238E27FC236}">
                <a16:creationId xmlns:a16="http://schemas.microsoft.com/office/drawing/2014/main" id="{081A44B4-624F-4F84-86C5-78E6BD34A843}"/>
              </a:ext>
            </a:extLst>
          </p:cNvPr>
          <p:cNvSpPr/>
          <p:nvPr/>
        </p:nvSpPr>
        <p:spPr>
          <a:xfrm>
            <a:off x="5829999" y="4403478"/>
            <a:ext cx="2800767" cy="369332"/>
          </a:xfrm>
          <a:prstGeom prst="rect">
            <a:avLst/>
          </a:prstGeom>
        </p:spPr>
        <p:txBody>
          <a:bodyPr wrap="none">
            <a:spAutoFit/>
          </a:bodyPr>
          <a:lstStyle/>
          <a:p>
            <a:r>
              <a:rPr lang="en-US" dirty="0">
                <a:effectLst>
                  <a:outerShdw blurRad="38100" dist="38100" dir="2700000" algn="tl">
                    <a:srgbClr val="000000">
                      <a:alpha val="43137"/>
                    </a:srgbClr>
                  </a:outerShdw>
                </a:effectLst>
              </a:rPr>
              <a:t>LibGDX project generator</a:t>
            </a:r>
            <a:endParaRPr lang="ru-RU" dirty="0"/>
          </a:p>
        </p:txBody>
      </p:sp>
      <p:sp>
        <p:nvSpPr>
          <p:cNvPr id="8" name="Прямоугольник 7">
            <a:extLst>
              <a:ext uri="{FF2B5EF4-FFF2-40B4-BE49-F238E27FC236}">
                <a16:creationId xmlns:a16="http://schemas.microsoft.com/office/drawing/2014/main" id="{877D7908-1C47-428D-9062-D9FB02B770D1}"/>
              </a:ext>
            </a:extLst>
          </p:cNvPr>
          <p:cNvSpPr/>
          <p:nvPr/>
        </p:nvSpPr>
        <p:spPr>
          <a:xfrm>
            <a:off x="1524230" y="4403478"/>
            <a:ext cx="1856021" cy="369332"/>
          </a:xfrm>
          <a:prstGeom prst="rect">
            <a:avLst/>
          </a:prstGeom>
        </p:spPr>
        <p:txBody>
          <a:bodyPr wrap="none">
            <a:spAutoFit/>
          </a:bodyPr>
          <a:lstStyle/>
          <a:p>
            <a:r>
              <a:rPr lang="en-US" dirty="0">
                <a:effectLst>
                  <a:outerShdw blurRad="38100" dist="38100" dir="2700000" algn="tl">
                    <a:srgbClr val="000000">
                      <a:alpha val="43137"/>
                    </a:srgbClr>
                  </a:outerShdw>
                </a:effectLst>
              </a:rPr>
              <a:t>Tiled Map Editor</a:t>
            </a:r>
            <a:endParaRPr lang="ru-RU" dirty="0"/>
          </a:p>
        </p:txBody>
      </p:sp>
    </p:spTree>
    <p:extLst>
      <p:ext uri="{BB962C8B-B14F-4D97-AF65-F5344CB8AC3E}">
        <p14:creationId xmlns:p14="http://schemas.microsoft.com/office/powerpoint/2010/main" val="209946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 y="887214"/>
            <a:ext cx="8284890" cy="496996"/>
          </a:xfrm>
          <a:prstGeom prst="rect">
            <a:avLst/>
          </a:prstGeom>
          <a:noFill/>
        </p:spPr>
        <p:txBody>
          <a:bodyPr wrap="square" rtlCol="0">
            <a:spAutoFit/>
          </a:bodyPr>
          <a:lstStyle/>
          <a:p>
            <a:pP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Задействованные в ходе разработки программы</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pic>
        <p:nvPicPr>
          <p:cNvPr id="4" name="Рисунок 3">
            <a:extLst>
              <a:ext uri="{FF2B5EF4-FFF2-40B4-BE49-F238E27FC236}">
                <a16:creationId xmlns:a16="http://schemas.microsoft.com/office/drawing/2014/main" id="{11EED2B5-629A-4E3D-B605-8920BDAD7211}"/>
              </a:ext>
            </a:extLst>
          </p:cNvPr>
          <p:cNvPicPr>
            <a:picLocks noChangeAspect="1"/>
          </p:cNvPicPr>
          <p:nvPr/>
        </p:nvPicPr>
        <p:blipFill>
          <a:blip r:embed="rId4"/>
          <a:stretch>
            <a:fillRect/>
          </a:stretch>
        </p:blipFill>
        <p:spPr>
          <a:xfrm>
            <a:off x="277118" y="1679302"/>
            <a:ext cx="4335363" cy="2429084"/>
          </a:xfrm>
          <a:prstGeom prst="rect">
            <a:avLst/>
          </a:prstGeom>
        </p:spPr>
      </p:pic>
      <p:pic>
        <p:nvPicPr>
          <p:cNvPr id="7" name="Рисунок 6">
            <a:extLst>
              <a:ext uri="{FF2B5EF4-FFF2-40B4-BE49-F238E27FC236}">
                <a16:creationId xmlns:a16="http://schemas.microsoft.com/office/drawing/2014/main" id="{9538FE6C-26BA-449E-855E-67B138B9C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1108" y="1687264"/>
            <a:ext cx="1664702" cy="2573100"/>
          </a:xfrm>
          <a:prstGeom prst="rect">
            <a:avLst/>
          </a:prstGeom>
        </p:spPr>
      </p:pic>
      <p:sp>
        <p:nvSpPr>
          <p:cNvPr id="8" name="Прямоугольник 7">
            <a:extLst>
              <a:ext uri="{FF2B5EF4-FFF2-40B4-BE49-F238E27FC236}">
                <a16:creationId xmlns:a16="http://schemas.microsoft.com/office/drawing/2014/main" id="{8D40E870-7F0C-40C1-B9AF-39855E8998B9}"/>
              </a:ext>
            </a:extLst>
          </p:cNvPr>
          <p:cNvSpPr/>
          <p:nvPr/>
        </p:nvSpPr>
        <p:spPr>
          <a:xfrm>
            <a:off x="1435548" y="4403478"/>
            <a:ext cx="2018501" cy="369332"/>
          </a:xfrm>
          <a:prstGeom prst="rect">
            <a:avLst/>
          </a:prstGeom>
        </p:spPr>
        <p:txBody>
          <a:bodyPr wrap="none">
            <a:spAutoFit/>
          </a:bodyPr>
          <a:lstStyle/>
          <a:p>
            <a:r>
              <a:rPr lang="en-US" dirty="0">
                <a:effectLst>
                  <a:outerShdw blurRad="38100" dist="38100" dir="2700000" algn="tl">
                    <a:srgbClr val="000000">
                      <a:alpha val="43137"/>
                    </a:srgbClr>
                  </a:outerShdw>
                </a:effectLst>
              </a:rPr>
              <a:t>Adobe Photoshop</a:t>
            </a:r>
            <a:endParaRPr lang="ru-RU" dirty="0"/>
          </a:p>
        </p:txBody>
      </p:sp>
      <p:sp>
        <p:nvSpPr>
          <p:cNvPr id="9" name="Прямоугольник 8">
            <a:extLst>
              <a:ext uri="{FF2B5EF4-FFF2-40B4-BE49-F238E27FC236}">
                <a16:creationId xmlns:a16="http://schemas.microsoft.com/office/drawing/2014/main" id="{8DFE5CE3-ADF8-44AF-9BD5-486BC16B5A87}"/>
              </a:ext>
            </a:extLst>
          </p:cNvPr>
          <p:cNvSpPr/>
          <p:nvPr/>
        </p:nvSpPr>
        <p:spPr>
          <a:xfrm>
            <a:off x="6568828" y="4403677"/>
            <a:ext cx="1749261" cy="369332"/>
          </a:xfrm>
          <a:prstGeom prst="rect">
            <a:avLst/>
          </a:prstGeom>
        </p:spPr>
        <p:txBody>
          <a:bodyPr wrap="none">
            <a:spAutoFit/>
          </a:bodyPr>
          <a:lstStyle/>
          <a:p>
            <a:r>
              <a:rPr lang="en-US" dirty="0">
                <a:effectLst>
                  <a:outerShdw blurRad="38100" dist="38100" dir="2700000" algn="tl">
                    <a:srgbClr val="000000">
                      <a:alpha val="43137"/>
                    </a:srgbClr>
                  </a:outerShdw>
                </a:effectLst>
              </a:rPr>
              <a:t>Pixel Art Studio</a:t>
            </a:r>
            <a:endParaRPr lang="ru-RU" dirty="0"/>
          </a:p>
        </p:txBody>
      </p:sp>
    </p:spTree>
    <p:extLst>
      <p:ext uri="{BB962C8B-B14F-4D97-AF65-F5344CB8AC3E}">
        <p14:creationId xmlns:p14="http://schemas.microsoft.com/office/powerpoint/2010/main" val="785814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Рисунок 4"/>
          <p:cNvPicPr>
            <a:picLocks noChangeAspect="1"/>
          </p:cNvPicPr>
          <p:nvPr/>
        </p:nvPicPr>
        <p:blipFill>
          <a:blip r:embed="rId3" cstate="print">
            <a:extLst>
              <a:ext uri="{BEBA8EAE-BF5A-486C-A8C5-ECC9F3942E4B}">
                <a14:imgProps xmlns:a14="http://schemas.microsoft.com/office/drawing/2010/main">
                  <a14:imgLayer r:embed="rId4">
                    <a14:imgEffect>
                      <a14:artisticLightScreen gridSize="2"/>
                    </a14:imgEffect>
                  </a14:imgLayer>
                </a14:imgProps>
              </a:ext>
              <a:ext uri="{28A0092B-C50C-407E-A947-70E740481C1C}">
                <a14:useLocalDpi xmlns:a14="http://schemas.microsoft.com/office/drawing/2010/main" val="0"/>
              </a:ext>
            </a:extLst>
          </a:blip>
          <a:stretch>
            <a:fillRect/>
          </a:stretch>
        </p:blipFill>
        <p:spPr>
          <a:xfrm>
            <a:off x="4324449" y="2039342"/>
            <a:ext cx="6156089" cy="3344807"/>
          </a:xfrm>
          <a:prstGeom prst="rect">
            <a:avLst/>
          </a:prstGeom>
          <a:effectLst>
            <a:outerShdw blurRad="50800" dist="50800" dir="5400000" algn="ctr" rotWithShape="0">
              <a:srgbClr val="000000">
                <a:alpha val="44000"/>
              </a:srgbClr>
            </a:outerShdw>
          </a:effectLst>
        </p:spPr>
      </p:pic>
      <p:sp>
        <p:nvSpPr>
          <p:cNvPr id="3" name="TextBox 2"/>
          <p:cNvSpPr txBox="1"/>
          <p:nvPr/>
        </p:nvSpPr>
        <p:spPr>
          <a:xfrm>
            <a:off x="-140047" y="887214"/>
            <a:ext cx="3600400" cy="646331"/>
          </a:xfrm>
          <a:prstGeom prst="rect">
            <a:avLst/>
          </a:prstGeom>
          <a:noFill/>
        </p:spPr>
        <p:txBody>
          <a:bodyPr wrap="square" rtlCol="0">
            <a:spAutoFit/>
          </a:bodyPr>
          <a:lstStyle/>
          <a:p>
            <a:pPr algn="ctr" fontAlgn="auto">
              <a:lnSpc>
                <a:spcPct val="150000"/>
              </a:lnSpc>
              <a:spcBef>
                <a:spcPts val="0"/>
              </a:spcBef>
              <a:spcAft>
                <a:spcPts val="0"/>
              </a:spcAft>
              <a:defRPr/>
            </a:pPr>
            <a:r>
              <a:rPr lang="ru-RU" sz="24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Идея приложения</a:t>
            </a:r>
            <a:endParaRPr lang="ru-RU" sz="2400" dirty="0">
              <a:ln w="18415" cmpd="sng">
                <a:solidFill>
                  <a:srgbClr val="FFFFFF"/>
                </a:solidFill>
                <a:prstDash val="solid"/>
              </a:ln>
              <a:solidFill>
                <a:schemeClr val="accent1">
                  <a:lumMod val="75000"/>
                </a:schemeClr>
              </a:solidFill>
              <a:effectLst>
                <a:outerShdw blurRad="63500" dir="3600000" algn="tl" rotWithShape="0">
                  <a:srgbClr val="000000">
                    <a:alpha val="70000"/>
                  </a:srgbClr>
                </a:outerShdw>
              </a:effectLst>
              <a:latin typeface="Arial" pitchFamily="34" charset="0"/>
              <a:cs typeface="Arial" pitchFamily="34" charset="0"/>
            </a:endParaRPr>
          </a:p>
        </p:txBody>
      </p:sp>
      <p:sp>
        <p:nvSpPr>
          <p:cNvPr id="4" name="TextBox 3"/>
          <p:cNvSpPr txBox="1"/>
          <p:nvPr/>
        </p:nvSpPr>
        <p:spPr>
          <a:xfrm>
            <a:off x="219993" y="1823318"/>
            <a:ext cx="6048672" cy="2308324"/>
          </a:xfrm>
          <a:prstGeom prst="rect">
            <a:avLst/>
          </a:prstGeom>
          <a:noFill/>
        </p:spPr>
        <p:txBody>
          <a:bodyPr wrap="square" rtlCol="0">
            <a:spAutoFit/>
          </a:bodyPr>
          <a:lstStyle/>
          <a:p>
            <a:r>
              <a:rPr lang="en-US" sz="1600" dirty="0"/>
              <a:t>Super Cyber Soldiers</a:t>
            </a:r>
            <a:r>
              <a:rPr lang="ru-RU" sz="1600" dirty="0"/>
              <a:t>(или просто </a:t>
            </a:r>
            <a:r>
              <a:rPr lang="en-US" sz="1600" dirty="0"/>
              <a:t>SCS</a:t>
            </a:r>
            <a:r>
              <a:rPr lang="ru-RU" sz="1600" dirty="0"/>
              <a:t>) - </a:t>
            </a:r>
            <a:r>
              <a:rPr lang="en-US" sz="1600" dirty="0"/>
              <a:t>2D </a:t>
            </a:r>
            <a:r>
              <a:rPr lang="ru-RU" sz="1600" dirty="0" err="1"/>
              <a:t>платформер</a:t>
            </a:r>
            <a:r>
              <a:rPr lang="ru-RU" sz="1600" dirty="0"/>
              <a:t>, </a:t>
            </a:r>
          </a:p>
          <a:p>
            <a:r>
              <a:rPr lang="ru-RU" sz="1600" dirty="0"/>
              <a:t>выполненный в стиле игр для консолей 3-го поколения, то есть </a:t>
            </a:r>
            <a:r>
              <a:rPr lang="en-US" sz="1600" dirty="0"/>
              <a:t>8-bit </a:t>
            </a:r>
            <a:r>
              <a:rPr lang="ru-RU" sz="1600" dirty="0"/>
              <a:t>игр(особенно повлияли на </a:t>
            </a:r>
            <a:r>
              <a:rPr lang="en-US" sz="1600" dirty="0"/>
              <a:t>SCS </a:t>
            </a:r>
            <a:r>
              <a:rPr lang="ru-RU" sz="1600" dirty="0"/>
              <a:t>такие игры, как </a:t>
            </a:r>
            <a:r>
              <a:rPr lang="en-US" sz="1600" dirty="0"/>
              <a:t>Contra </a:t>
            </a:r>
            <a:r>
              <a:rPr lang="ru-RU" sz="1600" dirty="0"/>
              <a:t>и </a:t>
            </a:r>
            <a:r>
              <a:rPr lang="en-US" sz="1600" dirty="0"/>
              <a:t>Robocop</a:t>
            </a:r>
            <a:r>
              <a:rPr lang="ru-RU" sz="1600" dirty="0"/>
              <a:t>)</a:t>
            </a:r>
            <a:r>
              <a:rPr lang="en-US" sz="1600" dirty="0"/>
              <a:t>.</a:t>
            </a:r>
            <a:r>
              <a:rPr lang="ru-RU" sz="1600" dirty="0"/>
              <a:t> </a:t>
            </a:r>
          </a:p>
          <a:p>
            <a:r>
              <a:rPr lang="ru-RU" sz="1600" dirty="0"/>
              <a:t> </a:t>
            </a:r>
          </a:p>
          <a:p>
            <a:r>
              <a:rPr lang="ru-RU" sz="1600" dirty="0"/>
              <a:t>В первую очередь игра создавалась как способ отвлечься, расслабиться или просто отдохнуть. Она также может понравиться тем, кто ностальгирует по приставкам </a:t>
            </a:r>
            <a:r>
              <a:rPr lang="en-US" sz="1600" dirty="0"/>
              <a:t>NES </a:t>
            </a:r>
            <a:r>
              <a:rPr lang="ru-RU" sz="1600" dirty="0"/>
              <a:t>или </a:t>
            </a:r>
            <a:r>
              <a:rPr lang="en-US" sz="1600" dirty="0"/>
              <a:t>Dendy.</a:t>
            </a:r>
            <a:endParaRPr lang="ru-RU"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 y="887214"/>
            <a:ext cx="8284890" cy="496996"/>
          </a:xfrm>
          <a:prstGeom prst="rect">
            <a:avLst/>
          </a:prstGeom>
          <a:noFill/>
        </p:spPr>
        <p:txBody>
          <a:bodyPr wrap="square" rtlCol="0">
            <a:spAutoFit/>
          </a:bodyPr>
          <a:lstStyle/>
          <a:p>
            <a:pP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Задействованные в ходе разработки программы</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pic>
        <p:nvPicPr>
          <p:cNvPr id="2" name="Рисунок 1">
            <a:extLst>
              <a:ext uri="{FF2B5EF4-FFF2-40B4-BE49-F238E27FC236}">
                <a16:creationId xmlns:a16="http://schemas.microsoft.com/office/drawing/2014/main" id="{18568D47-76B2-4003-A660-28A096E8EEE1}"/>
              </a:ext>
            </a:extLst>
          </p:cNvPr>
          <p:cNvPicPr>
            <a:picLocks noChangeAspect="1"/>
          </p:cNvPicPr>
          <p:nvPr/>
        </p:nvPicPr>
        <p:blipFill>
          <a:blip r:embed="rId4"/>
          <a:stretch>
            <a:fillRect/>
          </a:stretch>
        </p:blipFill>
        <p:spPr>
          <a:xfrm>
            <a:off x="292001" y="1679302"/>
            <a:ext cx="4320480" cy="2429084"/>
          </a:xfrm>
          <a:prstGeom prst="rect">
            <a:avLst/>
          </a:prstGeom>
        </p:spPr>
      </p:pic>
      <p:pic>
        <p:nvPicPr>
          <p:cNvPr id="4" name="Рисунок 3">
            <a:extLst>
              <a:ext uri="{FF2B5EF4-FFF2-40B4-BE49-F238E27FC236}">
                <a16:creationId xmlns:a16="http://schemas.microsoft.com/office/drawing/2014/main" id="{519F2227-1282-432E-97CC-6E4F97C842E1}"/>
              </a:ext>
            </a:extLst>
          </p:cNvPr>
          <p:cNvPicPr>
            <a:picLocks noChangeAspect="1"/>
          </p:cNvPicPr>
          <p:nvPr/>
        </p:nvPicPr>
        <p:blipFill>
          <a:blip r:embed="rId5"/>
          <a:stretch>
            <a:fillRect/>
          </a:stretch>
        </p:blipFill>
        <p:spPr>
          <a:xfrm>
            <a:off x="292002" y="1679301"/>
            <a:ext cx="4320480" cy="2429084"/>
          </a:xfrm>
          <a:prstGeom prst="rect">
            <a:avLst/>
          </a:prstGeom>
        </p:spPr>
      </p:pic>
      <p:pic>
        <p:nvPicPr>
          <p:cNvPr id="6" name="Рисунок 5">
            <a:extLst>
              <a:ext uri="{FF2B5EF4-FFF2-40B4-BE49-F238E27FC236}">
                <a16:creationId xmlns:a16="http://schemas.microsoft.com/office/drawing/2014/main" id="{78846109-3004-4C7C-BBAD-D2AC3CD06FD3}"/>
              </a:ext>
            </a:extLst>
          </p:cNvPr>
          <p:cNvPicPr>
            <a:picLocks noChangeAspect="1"/>
          </p:cNvPicPr>
          <p:nvPr/>
        </p:nvPicPr>
        <p:blipFill>
          <a:blip r:embed="rId6"/>
          <a:stretch>
            <a:fillRect/>
          </a:stretch>
        </p:blipFill>
        <p:spPr>
          <a:xfrm>
            <a:off x="5116537" y="1666178"/>
            <a:ext cx="3548904" cy="2429084"/>
          </a:xfrm>
          <a:prstGeom prst="rect">
            <a:avLst/>
          </a:prstGeom>
        </p:spPr>
      </p:pic>
      <p:sp>
        <p:nvSpPr>
          <p:cNvPr id="7" name="Прямоугольник 6">
            <a:extLst>
              <a:ext uri="{FF2B5EF4-FFF2-40B4-BE49-F238E27FC236}">
                <a16:creationId xmlns:a16="http://schemas.microsoft.com/office/drawing/2014/main" id="{24B6CEEA-E37B-426A-9A6F-6A4EC4B5684F}"/>
              </a:ext>
            </a:extLst>
          </p:cNvPr>
          <p:cNvSpPr/>
          <p:nvPr/>
        </p:nvSpPr>
        <p:spPr>
          <a:xfrm>
            <a:off x="5832494" y="4377230"/>
            <a:ext cx="2116990" cy="369332"/>
          </a:xfrm>
          <a:prstGeom prst="rect">
            <a:avLst/>
          </a:prstGeom>
        </p:spPr>
        <p:txBody>
          <a:bodyPr wrap="none">
            <a:spAutoFit/>
          </a:bodyPr>
          <a:lstStyle/>
          <a:p>
            <a:r>
              <a:rPr lang="en-US" dirty="0" err="1">
                <a:effectLst>
                  <a:outerShdw blurRad="38100" dist="38100" dir="2700000" algn="tl">
                    <a:srgbClr val="000000">
                      <a:alpha val="43137"/>
                    </a:srgbClr>
                  </a:outerShdw>
                </a:effectLst>
              </a:rPr>
              <a:t>Gdx</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Texturepacker</a:t>
            </a:r>
            <a:endParaRPr lang="ru-RU" dirty="0"/>
          </a:p>
        </p:txBody>
      </p:sp>
      <p:sp>
        <p:nvSpPr>
          <p:cNvPr id="8" name="Прямоугольник 7">
            <a:extLst>
              <a:ext uri="{FF2B5EF4-FFF2-40B4-BE49-F238E27FC236}">
                <a16:creationId xmlns:a16="http://schemas.microsoft.com/office/drawing/2014/main" id="{62FD0045-2FC8-43E1-BFB3-5E65316D0871}"/>
              </a:ext>
            </a:extLst>
          </p:cNvPr>
          <p:cNvSpPr/>
          <p:nvPr/>
        </p:nvSpPr>
        <p:spPr>
          <a:xfrm>
            <a:off x="1571230" y="4376312"/>
            <a:ext cx="1762021" cy="369332"/>
          </a:xfrm>
          <a:prstGeom prst="rect">
            <a:avLst/>
          </a:prstGeom>
        </p:spPr>
        <p:txBody>
          <a:bodyPr wrap="none">
            <a:spAutoFit/>
          </a:bodyPr>
          <a:lstStyle/>
          <a:p>
            <a:r>
              <a:rPr lang="en-US" dirty="0">
                <a:effectLst>
                  <a:outerShdw blurRad="38100" dist="38100" dir="2700000" algn="tl">
                    <a:srgbClr val="000000">
                      <a:alpha val="43137"/>
                    </a:srgbClr>
                  </a:outerShdw>
                </a:effectLst>
              </a:rPr>
              <a:t>Skin Composer</a:t>
            </a:r>
            <a:endParaRPr lang="ru-RU" dirty="0"/>
          </a:p>
        </p:txBody>
      </p:sp>
    </p:spTree>
    <p:extLst>
      <p:ext uri="{BB962C8B-B14F-4D97-AF65-F5344CB8AC3E}">
        <p14:creationId xmlns:p14="http://schemas.microsoft.com/office/powerpoint/2010/main" val="1984486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 y="887214"/>
            <a:ext cx="8284890" cy="496996"/>
          </a:xfrm>
          <a:prstGeom prst="rect">
            <a:avLst/>
          </a:prstGeom>
          <a:noFill/>
        </p:spPr>
        <p:txBody>
          <a:bodyPr wrap="square" rtlCol="0">
            <a:spAutoFit/>
          </a:bodyPr>
          <a:lstStyle/>
          <a:p>
            <a:pP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Возможности доработки и дальнейшее развитие проекта</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sp>
        <p:nvSpPr>
          <p:cNvPr id="6" name="TextBox 5">
            <a:extLst>
              <a:ext uri="{FF2B5EF4-FFF2-40B4-BE49-F238E27FC236}">
                <a16:creationId xmlns:a16="http://schemas.microsoft.com/office/drawing/2014/main" id="{7B9FEE2E-AD21-4EE8-A540-B670C9F8A417}"/>
              </a:ext>
            </a:extLst>
          </p:cNvPr>
          <p:cNvSpPr txBox="1"/>
          <p:nvPr/>
        </p:nvSpPr>
        <p:spPr>
          <a:xfrm>
            <a:off x="147985" y="1463278"/>
            <a:ext cx="7802306" cy="3693319"/>
          </a:xfrm>
          <a:prstGeom prst="rect">
            <a:avLst/>
          </a:prstGeom>
          <a:noFill/>
        </p:spPr>
        <p:txBody>
          <a:bodyPr wrap="square" rtlCol="0">
            <a:spAutoFit/>
          </a:bodyPr>
          <a:lstStyle/>
          <a:p>
            <a:r>
              <a:rPr lang="ru-RU" dirty="0"/>
              <a:t>Благодаря соблюдению принципов объектно-ориентированного программирования, сложность дальнейшего развития проекта сводится к минимуму.</a:t>
            </a:r>
          </a:p>
          <a:p>
            <a:endParaRPr lang="ru-RU" dirty="0"/>
          </a:p>
          <a:p>
            <a:r>
              <a:rPr lang="ru-RU" dirty="0"/>
              <a:t>Использование иерархии классов позволяет довольно легко добавлять новые уровни или создавать новые виды врагов. Так, с 24 мая по 5 июня было добавлено 4 уровня и 1 враждебный </a:t>
            </a:r>
            <a:r>
              <a:rPr lang="en-US" dirty="0"/>
              <a:t>NPC - </a:t>
            </a:r>
            <a:r>
              <a:rPr lang="en-US" dirty="0" err="1"/>
              <a:t>Explo</a:t>
            </a:r>
            <a:r>
              <a:rPr lang="en-US" dirty="0"/>
              <a:t>.</a:t>
            </a:r>
            <a:r>
              <a:rPr lang="ru-RU" dirty="0"/>
              <a:t> </a:t>
            </a:r>
          </a:p>
          <a:p>
            <a:endParaRPr lang="ru-RU" dirty="0"/>
          </a:p>
          <a:p>
            <a:r>
              <a:rPr lang="ru-RU" dirty="0"/>
              <a:t>С 6 по 8 июня проводились работы по оптимизации игры. </a:t>
            </a:r>
          </a:p>
          <a:p>
            <a:endParaRPr lang="en-US" dirty="0"/>
          </a:p>
          <a:p>
            <a:r>
              <a:rPr lang="ru-RU" dirty="0"/>
              <a:t>Также планируется введение в игру разрушаемых поверхностей, доступных игроку гранат, новых уровней и </a:t>
            </a:r>
            <a:r>
              <a:rPr lang="ru-RU" u="sng" dirty="0"/>
              <a:t>продолжение игровой истории</a:t>
            </a:r>
            <a:r>
              <a:rPr lang="ru-RU" dirty="0"/>
              <a:t>. </a:t>
            </a:r>
          </a:p>
        </p:txBody>
      </p:sp>
    </p:spTree>
    <p:extLst>
      <p:ext uri="{BB962C8B-B14F-4D97-AF65-F5344CB8AC3E}">
        <p14:creationId xmlns:p14="http://schemas.microsoft.com/office/powerpoint/2010/main" val="1624141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3D3B26E9-2C08-4E28-A37B-270134268A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557"/>
          <a:stretch/>
        </p:blipFill>
        <p:spPr>
          <a:xfrm>
            <a:off x="1" y="887214"/>
            <a:ext cx="9224962" cy="4326063"/>
          </a:xfrm>
          <a:prstGeom prst="rect">
            <a:avLst/>
          </a:prstGeom>
        </p:spPr>
      </p:pic>
      <p:sp>
        <p:nvSpPr>
          <p:cNvPr id="3" name="TextBox 2"/>
          <p:cNvSpPr txBox="1"/>
          <p:nvPr/>
        </p:nvSpPr>
        <p:spPr>
          <a:xfrm>
            <a:off x="-1" y="887214"/>
            <a:ext cx="8284890" cy="496996"/>
          </a:xfrm>
          <a:prstGeom prst="rect">
            <a:avLst/>
          </a:prstGeom>
          <a:noFill/>
        </p:spPr>
        <p:txBody>
          <a:bodyPr wrap="square" rtlCol="0">
            <a:spAutoFit/>
          </a:bodyPr>
          <a:lstStyle/>
          <a:p>
            <a:pPr fontAlgn="auto">
              <a:lnSpc>
                <a:spcPct val="150000"/>
              </a:lnSpc>
              <a:spcBef>
                <a:spcPts val="0"/>
              </a:spcBef>
              <a:spcAft>
                <a:spcPts val="0"/>
              </a:spcAft>
              <a:defRPr/>
            </a:pPr>
            <a:r>
              <a:rPr lang="ru-RU" sz="20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Выводы по проведённой работе</a:t>
            </a:r>
            <a:endParaRPr lang="ru-RU" sz="2000" dirty="0">
              <a:ln w="18415" cmpd="sng">
                <a:solidFill>
                  <a:srgbClr val="FFFFFF"/>
                </a:solidFill>
                <a:prstDash val="solid"/>
              </a:ln>
              <a:solidFill>
                <a:schemeClr val="accent1">
                  <a:lumMod val="75000"/>
                </a:schemeClr>
              </a:solidFill>
              <a:latin typeface="Arial" pitchFamily="34" charset="0"/>
              <a:cs typeface="Arial" pitchFamily="34" charset="0"/>
            </a:endParaRPr>
          </a:p>
        </p:txBody>
      </p:sp>
      <p:sp>
        <p:nvSpPr>
          <p:cNvPr id="6" name="TextBox 5">
            <a:extLst>
              <a:ext uri="{FF2B5EF4-FFF2-40B4-BE49-F238E27FC236}">
                <a16:creationId xmlns:a16="http://schemas.microsoft.com/office/drawing/2014/main" id="{7B9FEE2E-AD21-4EE8-A540-B670C9F8A417}"/>
              </a:ext>
            </a:extLst>
          </p:cNvPr>
          <p:cNvSpPr txBox="1"/>
          <p:nvPr/>
        </p:nvSpPr>
        <p:spPr>
          <a:xfrm>
            <a:off x="207272" y="1494635"/>
            <a:ext cx="6781473" cy="3323987"/>
          </a:xfrm>
          <a:prstGeom prst="rect">
            <a:avLst/>
          </a:prstGeom>
          <a:noFill/>
        </p:spPr>
        <p:txBody>
          <a:bodyPr wrap="square" rtlCol="0">
            <a:spAutoFit/>
          </a:bodyPr>
          <a:lstStyle/>
          <a:p>
            <a:r>
              <a:rPr lang="ru-RU" sz="1750" dirty="0"/>
              <a:t>Разработка проекта была начата 12 февраля. С течением времени было пересмотрено много технических решений, наиболее значимым из которых стало использование </a:t>
            </a:r>
            <a:r>
              <a:rPr lang="en-US" sz="1750" dirty="0"/>
              <a:t>Box2D </a:t>
            </a:r>
            <a:r>
              <a:rPr lang="ru-RU" sz="1750" dirty="0"/>
              <a:t>в качестве физического движка. Многие дополнительные возможности игры, такие как диалоги, аптечки, возможность приседания, музыка и звуки, анимация карт, концепция пролога разрабатывались внепланово. Всего был создан </a:t>
            </a:r>
            <a:r>
              <a:rPr lang="en-US" sz="1750" dirty="0"/>
              <a:t>41</a:t>
            </a:r>
            <a:r>
              <a:rPr lang="ru-RU" sz="1750" dirty="0"/>
              <a:t> класс. Значимую часть времени пришлось уделить изучению классов, предлагаемых </a:t>
            </a:r>
            <a:r>
              <a:rPr lang="en-US" sz="1750" dirty="0"/>
              <a:t>LibGDX</a:t>
            </a:r>
            <a:r>
              <a:rPr lang="ru-RU" sz="1750" dirty="0"/>
              <a:t>. Рисованию также было уделено немалое количество времени, ведь вся графическая составляющая игры создавалась  вместе с проектом (отдельное спасибо брату Глебу за помощь в рисовании!).</a:t>
            </a:r>
          </a:p>
        </p:txBody>
      </p:sp>
    </p:spTree>
    <p:extLst>
      <p:ext uri="{BB962C8B-B14F-4D97-AF65-F5344CB8AC3E}">
        <p14:creationId xmlns:p14="http://schemas.microsoft.com/office/powerpoint/2010/main" val="4145974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FB82C-3DE5-4530-8521-4BFDBFA92CC6}"/>
              </a:ext>
            </a:extLst>
          </p:cNvPr>
          <p:cNvSpPr txBox="1"/>
          <p:nvPr/>
        </p:nvSpPr>
        <p:spPr>
          <a:xfrm>
            <a:off x="796057" y="2107574"/>
            <a:ext cx="7632848" cy="1015663"/>
          </a:xfrm>
          <a:prstGeom prst="rect">
            <a:avLst/>
          </a:prstGeom>
          <a:noFill/>
        </p:spPr>
        <p:txBody>
          <a:bodyPr wrap="square" rtlCol="0">
            <a:spAutoFit/>
          </a:bodyPr>
          <a:lstStyle/>
          <a:p>
            <a:pPr algn="ctr"/>
            <a:r>
              <a:rPr lang="ru-RU" sz="6000" b="1" dirty="0">
                <a:solidFill>
                  <a:schemeClr val="accent1"/>
                </a:solidFill>
                <a:latin typeface="+mj-lt"/>
              </a:rPr>
              <a:t>Спасибо за внимание!</a:t>
            </a:r>
          </a:p>
        </p:txBody>
      </p:sp>
    </p:spTree>
    <p:extLst>
      <p:ext uri="{BB962C8B-B14F-4D97-AF65-F5344CB8AC3E}">
        <p14:creationId xmlns:p14="http://schemas.microsoft.com/office/powerpoint/2010/main" val="2845516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40047" y="887214"/>
            <a:ext cx="1656184" cy="577850"/>
          </a:xfrm>
          <a:prstGeom prst="rect">
            <a:avLst/>
          </a:prstGeom>
          <a:noFill/>
        </p:spPr>
        <p:txBody>
          <a:bodyPr wrap="square" rtlCol="0">
            <a:spAutoFit/>
          </a:bodyPr>
          <a:lstStyle/>
          <a:p>
            <a:pPr algn="ctr" fontAlgn="auto">
              <a:lnSpc>
                <a:spcPct val="150000"/>
              </a:lnSpc>
              <a:spcBef>
                <a:spcPts val="0"/>
              </a:spcBef>
              <a:spcAft>
                <a:spcPts val="0"/>
              </a:spcAft>
              <a:defRPr/>
            </a:pPr>
            <a:r>
              <a:rPr lang="ru-RU" sz="24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Сюжет</a:t>
            </a:r>
          </a:p>
        </p:txBody>
      </p:sp>
      <p:sp>
        <p:nvSpPr>
          <p:cNvPr id="2" name="TextBox 1">
            <a:extLst>
              <a:ext uri="{FF2B5EF4-FFF2-40B4-BE49-F238E27FC236}">
                <a16:creationId xmlns:a16="http://schemas.microsoft.com/office/drawing/2014/main" id="{F632E2CA-2CD9-43C5-88FC-DA9254F3C931}"/>
              </a:ext>
            </a:extLst>
          </p:cNvPr>
          <p:cNvSpPr txBox="1"/>
          <p:nvPr/>
        </p:nvSpPr>
        <p:spPr>
          <a:xfrm>
            <a:off x="292001" y="1679302"/>
            <a:ext cx="6696744" cy="2585323"/>
          </a:xfrm>
          <a:prstGeom prst="rect">
            <a:avLst/>
          </a:prstGeom>
          <a:noFill/>
        </p:spPr>
        <p:txBody>
          <a:bodyPr wrap="square" rtlCol="0">
            <a:spAutoFit/>
          </a:bodyPr>
          <a:lstStyle/>
          <a:p>
            <a:r>
              <a:rPr lang="ru-RU" dirty="0"/>
              <a:t>Действия игры разворачиваются в альтернативной временной линии. 2007 год. Прошло примерно 10 лет после окончания ядерной войны, серьёзно изменившей облик планеты. </a:t>
            </a:r>
          </a:p>
          <a:p>
            <a:r>
              <a:rPr lang="ru-RU" dirty="0"/>
              <a:t>Главный герой – лейтенант Оскар </a:t>
            </a:r>
            <a:r>
              <a:rPr lang="ru-RU" dirty="0" err="1"/>
              <a:t>Рандел</a:t>
            </a:r>
            <a:r>
              <a:rPr lang="ru-RU" dirty="0"/>
              <a:t>, серьёзно раненый во время войны. В результате экспериментов учёных он приобрел роботизированное тело и стал кибер-солдатом. </a:t>
            </a:r>
          </a:p>
          <a:p>
            <a:r>
              <a:rPr lang="ru-RU" dirty="0"/>
              <a:t>Что же может ждать его в погибающем послевоенном мире? </a:t>
            </a:r>
          </a:p>
        </p:txBody>
      </p:sp>
      <p:pic>
        <p:nvPicPr>
          <p:cNvPr id="7" name="Рисунок 6">
            <a:extLst>
              <a:ext uri="{FF2B5EF4-FFF2-40B4-BE49-F238E27FC236}">
                <a16:creationId xmlns:a16="http://schemas.microsoft.com/office/drawing/2014/main" id="{08BF9061-693B-4603-BD18-3B61E0D328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2721" y="1247254"/>
            <a:ext cx="3082443" cy="5230813"/>
          </a:xfrm>
          <a:prstGeom prst="rect">
            <a:avLst/>
          </a:prstGeom>
        </p:spPr>
      </p:pic>
    </p:spTree>
    <p:extLst>
      <p:ext uri="{BB962C8B-B14F-4D97-AF65-F5344CB8AC3E}">
        <p14:creationId xmlns:p14="http://schemas.microsoft.com/office/powerpoint/2010/main" val="887587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B2AB0E8-A618-4743-B63E-D2CE95C16E1F}"/>
              </a:ext>
            </a:extLst>
          </p:cNvPr>
          <p:cNvSpPr/>
          <p:nvPr/>
        </p:nvSpPr>
        <p:spPr>
          <a:xfrm>
            <a:off x="16098" y="959222"/>
            <a:ext cx="5322291" cy="461665"/>
          </a:xfrm>
          <a:prstGeom prst="rect">
            <a:avLst/>
          </a:prstGeom>
        </p:spPr>
        <p:txBody>
          <a:bodyPr wrap="none">
            <a:spAutoFit/>
          </a:bodyPr>
          <a:lstStyle/>
          <a:p>
            <a:r>
              <a:rPr lang="ru-RU" sz="24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Демонстрационные изображения</a:t>
            </a:r>
            <a:endParaRPr lang="ru-RU" sz="2400" dirty="0"/>
          </a:p>
        </p:txBody>
      </p:sp>
      <p:pic>
        <p:nvPicPr>
          <p:cNvPr id="7" name="Рисунок 6">
            <a:extLst>
              <a:ext uri="{FF2B5EF4-FFF2-40B4-BE49-F238E27FC236}">
                <a16:creationId xmlns:a16="http://schemas.microsoft.com/office/drawing/2014/main" id="{3CAD02F1-87CD-44DA-B069-9C27A21772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93" y="1823318"/>
            <a:ext cx="3753512" cy="2111351"/>
          </a:xfrm>
          <a:prstGeom prst="rect">
            <a:avLst/>
          </a:prstGeom>
        </p:spPr>
      </p:pic>
      <p:pic>
        <p:nvPicPr>
          <p:cNvPr id="11" name="Рисунок 10">
            <a:extLst>
              <a:ext uri="{FF2B5EF4-FFF2-40B4-BE49-F238E27FC236}">
                <a16:creationId xmlns:a16="http://schemas.microsoft.com/office/drawing/2014/main" id="{759C8DB3-8E51-4FCC-ACB8-55D8674753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1459" y="1823318"/>
            <a:ext cx="3753512" cy="2111351"/>
          </a:xfrm>
          <a:prstGeom prst="rect">
            <a:avLst/>
          </a:prstGeom>
        </p:spPr>
      </p:pic>
      <p:sp>
        <p:nvSpPr>
          <p:cNvPr id="12" name="TextBox 11">
            <a:extLst>
              <a:ext uri="{FF2B5EF4-FFF2-40B4-BE49-F238E27FC236}">
                <a16:creationId xmlns:a16="http://schemas.microsoft.com/office/drawing/2014/main" id="{5030F09F-7210-4E93-8FD4-9E812072B103}"/>
              </a:ext>
            </a:extLst>
          </p:cNvPr>
          <p:cNvSpPr txBox="1"/>
          <p:nvPr/>
        </p:nvSpPr>
        <p:spPr>
          <a:xfrm>
            <a:off x="1084089" y="4071536"/>
            <a:ext cx="2016224" cy="400110"/>
          </a:xfrm>
          <a:prstGeom prst="rect">
            <a:avLst/>
          </a:prstGeom>
          <a:noFill/>
        </p:spPr>
        <p:txBody>
          <a:bodyPr wrap="square" rtlCol="0">
            <a:spAutoFit/>
          </a:bodyPr>
          <a:lstStyle/>
          <a:p>
            <a:r>
              <a:rPr lang="ru-RU" sz="2000" b="1" dirty="0">
                <a:solidFill>
                  <a:schemeClr val="accent1">
                    <a:lumMod val="75000"/>
                  </a:schemeClr>
                </a:solidFill>
                <a:latin typeface="+mn-lt"/>
              </a:rPr>
              <a:t>Главное меню</a:t>
            </a:r>
          </a:p>
        </p:txBody>
      </p:sp>
      <p:sp>
        <p:nvSpPr>
          <p:cNvPr id="13" name="TextBox 12">
            <a:extLst>
              <a:ext uri="{FF2B5EF4-FFF2-40B4-BE49-F238E27FC236}">
                <a16:creationId xmlns:a16="http://schemas.microsoft.com/office/drawing/2014/main" id="{B6AEC993-3555-4900-A5BF-448EDD1F74B0}"/>
              </a:ext>
            </a:extLst>
          </p:cNvPr>
          <p:cNvSpPr txBox="1"/>
          <p:nvPr/>
        </p:nvSpPr>
        <p:spPr>
          <a:xfrm>
            <a:off x="6340673" y="4071536"/>
            <a:ext cx="1512168" cy="400110"/>
          </a:xfrm>
          <a:prstGeom prst="rect">
            <a:avLst/>
          </a:prstGeom>
          <a:noFill/>
        </p:spPr>
        <p:txBody>
          <a:bodyPr wrap="square" rtlCol="0">
            <a:spAutoFit/>
          </a:bodyPr>
          <a:lstStyle/>
          <a:p>
            <a:r>
              <a:rPr lang="ru-RU" sz="2000" b="1" dirty="0">
                <a:solidFill>
                  <a:schemeClr val="accent1">
                    <a:lumMod val="75000"/>
                  </a:schemeClr>
                </a:solidFill>
                <a:latin typeface="+mn-lt"/>
              </a:rPr>
              <a:t>Настройки</a:t>
            </a:r>
          </a:p>
        </p:txBody>
      </p:sp>
    </p:spTree>
    <p:extLst>
      <p:ext uri="{BB962C8B-B14F-4D97-AF65-F5344CB8AC3E}">
        <p14:creationId xmlns:p14="http://schemas.microsoft.com/office/powerpoint/2010/main" val="2314403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B2AB0E8-A618-4743-B63E-D2CE95C16E1F}"/>
              </a:ext>
            </a:extLst>
          </p:cNvPr>
          <p:cNvSpPr/>
          <p:nvPr/>
        </p:nvSpPr>
        <p:spPr>
          <a:xfrm>
            <a:off x="16098" y="959222"/>
            <a:ext cx="5322291" cy="461665"/>
          </a:xfrm>
          <a:prstGeom prst="rect">
            <a:avLst/>
          </a:prstGeom>
        </p:spPr>
        <p:txBody>
          <a:bodyPr wrap="none">
            <a:spAutoFit/>
          </a:bodyPr>
          <a:lstStyle/>
          <a:p>
            <a:r>
              <a:rPr lang="ru-RU" sz="24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Демонстрационные изображения</a:t>
            </a:r>
            <a:endParaRPr lang="ru-RU" sz="2400" dirty="0"/>
          </a:p>
        </p:txBody>
      </p:sp>
      <p:sp>
        <p:nvSpPr>
          <p:cNvPr id="12" name="TextBox 11">
            <a:extLst>
              <a:ext uri="{FF2B5EF4-FFF2-40B4-BE49-F238E27FC236}">
                <a16:creationId xmlns:a16="http://schemas.microsoft.com/office/drawing/2014/main" id="{5030F09F-7210-4E93-8FD4-9E812072B103}"/>
              </a:ext>
            </a:extLst>
          </p:cNvPr>
          <p:cNvSpPr txBox="1"/>
          <p:nvPr/>
        </p:nvSpPr>
        <p:spPr>
          <a:xfrm>
            <a:off x="1084089" y="4080118"/>
            <a:ext cx="1975674" cy="400110"/>
          </a:xfrm>
          <a:prstGeom prst="rect">
            <a:avLst/>
          </a:prstGeom>
          <a:noFill/>
        </p:spPr>
        <p:txBody>
          <a:bodyPr wrap="square" rtlCol="0">
            <a:spAutoFit/>
          </a:bodyPr>
          <a:lstStyle/>
          <a:p>
            <a:r>
              <a:rPr lang="ru-RU" sz="2000" b="1" dirty="0">
                <a:solidFill>
                  <a:schemeClr val="accent1">
                    <a:lumMod val="75000"/>
                  </a:schemeClr>
                </a:solidFill>
                <a:latin typeface="+mn-lt"/>
              </a:rPr>
              <a:t>Авторы музыки</a:t>
            </a:r>
          </a:p>
        </p:txBody>
      </p:sp>
      <p:sp>
        <p:nvSpPr>
          <p:cNvPr id="13" name="TextBox 12">
            <a:extLst>
              <a:ext uri="{FF2B5EF4-FFF2-40B4-BE49-F238E27FC236}">
                <a16:creationId xmlns:a16="http://schemas.microsoft.com/office/drawing/2014/main" id="{B6AEC993-3555-4900-A5BF-448EDD1F74B0}"/>
              </a:ext>
            </a:extLst>
          </p:cNvPr>
          <p:cNvSpPr txBox="1"/>
          <p:nvPr/>
        </p:nvSpPr>
        <p:spPr>
          <a:xfrm>
            <a:off x="5936165" y="4080118"/>
            <a:ext cx="2376264" cy="400110"/>
          </a:xfrm>
          <a:prstGeom prst="rect">
            <a:avLst/>
          </a:prstGeom>
          <a:noFill/>
        </p:spPr>
        <p:txBody>
          <a:bodyPr wrap="square" rtlCol="0">
            <a:spAutoFit/>
          </a:bodyPr>
          <a:lstStyle/>
          <a:p>
            <a:r>
              <a:rPr lang="ru-RU" sz="2000" b="1" dirty="0">
                <a:solidFill>
                  <a:schemeClr val="accent1">
                    <a:lumMod val="75000"/>
                  </a:schemeClr>
                </a:solidFill>
                <a:latin typeface="+mn-lt"/>
              </a:rPr>
              <a:t>Уровень - пролог</a:t>
            </a:r>
          </a:p>
        </p:txBody>
      </p:sp>
      <p:pic>
        <p:nvPicPr>
          <p:cNvPr id="15" name="Рисунок 14">
            <a:extLst>
              <a:ext uri="{FF2B5EF4-FFF2-40B4-BE49-F238E27FC236}">
                <a16:creationId xmlns:a16="http://schemas.microsoft.com/office/drawing/2014/main" id="{33E4D14A-7947-4ECC-88D2-43513605E4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7540" y="1823316"/>
            <a:ext cx="3753513" cy="2111351"/>
          </a:xfrm>
          <a:prstGeom prst="rect">
            <a:avLst/>
          </a:prstGeom>
        </p:spPr>
      </p:pic>
      <p:pic>
        <p:nvPicPr>
          <p:cNvPr id="4" name="Рисунок 3">
            <a:extLst>
              <a:ext uri="{FF2B5EF4-FFF2-40B4-BE49-F238E27FC236}">
                <a16:creationId xmlns:a16="http://schemas.microsoft.com/office/drawing/2014/main" id="{A1B48029-683C-479F-B343-91C04152B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910" y="1823315"/>
            <a:ext cx="3753513" cy="2111351"/>
          </a:xfrm>
          <a:prstGeom prst="rect">
            <a:avLst/>
          </a:prstGeom>
        </p:spPr>
      </p:pic>
    </p:spTree>
    <p:extLst>
      <p:ext uri="{BB962C8B-B14F-4D97-AF65-F5344CB8AC3E}">
        <p14:creationId xmlns:p14="http://schemas.microsoft.com/office/powerpoint/2010/main" val="649533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B2AB0E8-A618-4743-B63E-D2CE95C16E1F}"/>
              </a:ext>
            </a:extLst>
          </p:cNvPr>
          <p:cNvSpPr/>
          <p:nvPr/>
        </p:nvSpPr>
        <p:spPr>
          <a:xfrm>
            <a:off x="16098" y="959222"/>
            <a:ext cx="5322291" cy="461665"/>
          </a:xfrm>
          <a:prstGeom prst="rect">
            <a:avLst/>
          </a:prstGeom>
        </p:spPr>
        <p:txBody>
          <a:bodyPr wrap="none">
            <a:spAutoFit/>
          </a:bodyPr>
          <a:lstStyle/>
          <a:p>
            <a:r>
              <a:rPr lang="ru-RU" sz="24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Демонстрационные изображения</a:t>
            </a:r>
            <a:endParaRPr lang="ru-RU" sz="2400" dirty="0"/>
          </a:p>
        </p:txBody>
      </p:sp>
      <p:sp>
        <p:nvSpPr>
          <p:cNvPr id="12" name="TextBox 11">
            <a:extLst>
              <a:ext uri="{FF2B5EF4-FFF2-40B4-BE49-F238E27FC236}">
                <a16:creationId xmlns:a16="http://schemas.microsoft.com/office/drawing/2014/main" id="{5030F09F-7210-4E93-8FD4-9E812072B103}"/>
              </a:ext>
            </a:extLst>
          </p:cNvPr>
          <p:cNvSpPr txBox="1"/>
          <p:nvPr/>
        </p:nvSpPr>
        <p:spPr>
          <a:xfrm>
            <a:off x="1020546" y="4071536"/>
            <a:ext cx="2160240" cy="400110"/>
          </a:xfrm>
          <a:prstGeom prst="rect">
            <a:avLst/>
          </a:prstGeom>
          <a:noFill/>
        </p:spPr>
        <p:txBody>
          <a:bodyPr wrap="square" rtlCol="0">
            <a:spAutoFit/>
          </a:bodyPr>
          <a:lstStyle/>
          <a:p>
            <a:r>
              <a:rPr lang="ru-RU" sz="2000" b="1" dirty="0">
                <a:solidFill>
                  <a:schemeClr val="accent1">
                    <a:lumMod val="75000"/>
                  </a:schemeClr>
                </a:solidFill>
                <a:latin typeface="+mn-lt"/>
              </a:rPr>
              <a:t>Первый уровень</a:t>
            </a:r>
          </a:p>
        </p:txBody>
      </p:sp>
      <p:sp>
        <p:nvSpPr>
          <p:cNvPr id="13" name="TextBox 12">
            <a:extLst>
              <a:ext uri="{FF2B5EF4-FFF2-40B4-BE49-F238E27FC236}">
                <a16:creationId xmlns:a16="http://schemas.microsoft.com/office/drawing/2014/main" id="{B6AEC993-3555-4900-A5BF-448EDD1F74B0}"/>
              </a:ext>
            </a:extLst>
          </p:cNvPr>
          <p:cNvSpPr txBox="1"/>
          <p:nvPr/>
        </p:nvSpPr>
        <p:spPr>
          <a:xfrm>
            <a:off x="6064418" y="4071536"/>
            <a:ext cx="2115770" cy="400110"/>
          </a:xfrm>
          <a:prstGeom prst="rect">
            <a:avLst/>
          </a:prstGeom>
          <a:noFill/>
        </p:spPr>
        <p:txBody>
          <a:bodyPr wrap="square" rtlCol="0">
            <a:spAutoFit/>
          </a:bodyPr>
          <a:lstStyle/>
          <a:p>
            <a:r>
              <a:rPr lang="ru-RU" sz="2000" b="1" dirty="0">
                <a:solidFill>
                  <a:schemeClr val="accent1">
                    <a:lumMod val="75000"/>
                  </a:schemeClr>
                </a:solidFill>
                <a:latin typeface="+mn-lt"/>
              </a:rPr>
              <a:t>Второй уровень</a:t>
            </a:r>
          </a:p>
        </p:txBody>
      </p:sp>
      <p:pic>
        <p:nvPicPr>
          <p:cNvPr id="5" name="Рисунок 4">
            <a:extLst>
              <a:ext uri="{FF2B5EF4-FFF2-40B4-BE49-F238E27FC236}">
                <a16:creationId xmlns:a16="http://schemas.microsoft.com/office/drawing/2014/main" id="{E14239FD-9ADB-4C20-9512-BC50FD83D6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909" y="1842961"/>
            <a:ext cx="3753513" cy="2111351"/>
          </a:xfrm>
          <a:prstGeom prst="rect">
            <a:avLst/>
          </a:prstGeom>
        </p:spPr>
      </p:pic>
      <p:pic>
        <p:nvPicPr>
          <p:cNvPr id="8" name="Рисунок 7">
            <a:extLst>
              <a:ext uri="{FF2B5EF4-FFF2-40B4-BE49-F238E27FC236}">
                <a16:creationId xmlns:a16="http://schemas.microsoft.com/office/drawing/2014/main" id="{F35D15EC-22F2-4FC4-9B97-D3B9470DE1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910" y="1840902"/>
            <a:ext cx="3753512" cy="2111351"/>
          </a:xfrm>
          <a:prstGeom prst="rect">
            <a:avLst/>
          </a:prstGeom>
        </p:spPr>
      </p:pic>
      <p:pic>
        <p:nvPicPr>
          <p:cNvPr id="14" name="Рисунок 13">
            <a:extLst>
              <a:ext uri="{FF2B5EF4-FFF2-40B4-BE49-F238E27FC236}">
                <a16:creationId xmlns:a16="http://schemas.microsoft.com/office/drawing/2014/main" id="{D723AC83-8A16-4649-8318-E68AC3BB90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7988" y="1840902"/>
            <a:ext cx="3753513" cy="2111351"/>
          </a:xfrm>
          <a:prstGeom prst="rect">
            <a:avLst/>
          </a:prstGeom>
        </p:spPr>
      </p:pic>
    </p:spTree>
    <p:extLst>
      <p:ext uri="{BB962C8B-B14F-4D97-AF65-F5344CB8AC3E}">
        <p14:creationId xmlns:p14="http://schemas.microsoft.com/office/powerpoint/2010/main" val="3330186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B2AB0E8-A618-4743-B63E-D2CE95C16E1F}"/>
              </a:ext>
            </a:extLst>
          </p:cNvPr>
          <p:cNvSpPr/>
          <p:nvPr/>
        </p:nvSpPr>
        <p:spPr>
          <a:xfrm>
            <a:off x="16098" y="959222"/>
            <a:ext cx="5322291" cy="461665"/>
          </a:xfrm>
          <a:prstGeom prst="rect">
            <a:avLst/>
          </a:prstGeom>
        </p:spPr>
        <p:txBody>
          <a:bodyPr wrap="none">
            <a:spAutoFit/>
          </a:bodyPr>
          <a:lstStyle/>
          <a:p>
            <a:r>
              <a:rPr lang="ru-RU" sz="24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Демонстрационные изображения</a:t>
            </a:r>
            <a:endParaRPr lang="ru-RU" sz="2400" dirty="0"/>
          </a:p>
        </p:txBody>
      </p:sp>
      <p:sp>
        <p:nvSpPr>
          <p:cNvPr id="12" name="TextBox 11">
            <a:extLst>
              <a:ext uri="{FF2B5EF4-FFF2-40B4-BE49-F238E27FC236}">
                <a16:creationId xmlns:a16="http://schemas.microsoft.com/office/drawing/2014/main" id="{5030F09F-7210-4E93-8FD4-9E812072B103}"/>
              </a:ext>
            </a:extLst>
          </p:cNvPr>
          <p:cNvSpPr txBox="1"/>
          <p:nvPr/>
        </p:nvSpPr>
        <p:spPr>
          <a:xfrm>
            <a:off x="1020546" y="4071536"/>
            <a:ext cx="2160240" cy="400110"/>
          </a:xfrm>
          <a:prstGeom prst="rect">
            <a:avLst/>
          </a:prstGeom>
          <a:noFill/>
        </p:spPr>
        <p:txBody>
          <a:bodyPr wrap="square" rtlCol="0">
            <a:spAutoFit/>
          </a:bodyPr>
          <a:lstStyle/>
          <a:p>
            <a:r>
              <a:rPr lang="ru-RU" sz="2000" b="1" dirty="0">
                <a:solidFill>
                  <a:schemeClr val="accent1">
                    <a:lumMod val="75000"/>
                  </a:schemeClr>
                </a:solidFill>
                <a:latin typeface="+mn-lt"/>
              </a:rPr>
              <a:t>Третий уровень</a:t>
            </a:r>
          </a:p>
        </p:txBody>
      </p:sp>
      <p:sp>
        <p:nvSpPr>
          <p:cNvPr id="13" name="TextBox 12">
            <a:extLst>
              <a:ext uri="{FF2B5EF4-FFF2-40B4-BE49-F238E27FC236}">
                <a16:creationId xmlns:a16="http://schemas.microsoft.com/office/drawing/2014/main" id="{B6AEC993-3555-4900-A5BF-448EDD1F74B0}"/>
              </a:ext>
            </a:extLst>
          </p:cNvPr>
          <p:cNvSpPr txBox="1"/>
          <p:nvPr/>
        </p:nvSpPr>
        <p:spPr>
          <a:xfrm>
            <a:off x="5936612" y="4071536"/>
            <a:ext cx="2376264" cy="400110"/>
          </a:xfrm>
          <a:prstGeom prst="rect">
            <a:avLst/>
          </a:prstGeom>
          <a:noFill/>
        </p:spPr>
        <p:txBody>
          <a:bodyPr wrap="square" rtlCol="0">
            <a:spAutoFit/>
          </a:bodyPr>
          <a:lstStyle/>
          <a:p>
            <a:r>
              <a:rPr lang="ru-RU" sz="2000" b="1" dirty="0">
                <a:solidFill>
                  <a:schemeClr val="accent1">
                    <a:lumMod val="75000"/>
                  </a:schemeClr>
                </a:solidFill>
                <a:latin typeface="+mn-lt"/>
              </a:rPr>
              <a:t>Четвёртый уровень</a:t>
            </a:r>
          </a:p>
        </p:txBody>
      </p:sp>
      <p:pic>
        <p:nvPicPr>
          <p:cNvPr id="9" name="Рисунок 8">
            <a:extLst>
              <a:ext uri="{FF2B5EF4-FFF2-40B4-BE49-F238E27FC236}">
                <a16:creationId xmlns:a16="http://schemas.microsoft.com/office/drawing/2014/main" id="{DBE0A883-6820-461C-8E27-FFA14260F6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462" y="1839465"/>
            <a:ext cx="3756068" cy="2112788"/>
          </a:xfrm>
          <a:prstGeom prst="rect">
            <a:avLst/>
          </a:prstGeom>
        </p:spPr>
      </p:pic>
      <p:pic>
        <p:nvPicPr>
          <p:cNvPr id="4" name="Рисунок 3">
            <a:extLst>
              <a:ext uri="{FF2B5EF4-FFF2-40B4-BE49-F238E27FC236}">
                <a16:creationId xmlns:a16="http://schemas.microsoft.com/office/drawing/2014/main" id="{4E49045E-0D4D-410B-BADD-AC7D7AADD6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5434" y="1839465"/>
            <a:ext cx="3756067" cy="2112788"/>
          </a:xfrm>
          <a:prstGeom prst="rect">
            <a:avLst/>
          </a:prstGeom>
        </p:spPr>
      </p:pic>
    </p:spTree>
    <p:extLst>
      <p:ext uri="{BB962C8B-B14F-4D97-AF65-F5344CB8AC3E}">
        <p14:creationId xmlns:p14="http://schemas.microsoft.com/office/powerpoint/2010/main" val="4274280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B2AB0E8-A618-4743-B63E-D2CE95C16E1F}"/>
              </a:ext>
            </a:extLst>
          </p:cNvPr>
          <p:cNvSpPr/>
          <p:nvPr/>
        </p:nvSpPr>
        <p:spPr>
          <a:xfrm>
            <a:off x="16098" y="959222"/>
            <a:ext cx="5322291" cy="461665"/>
          </a:xfrm>
          <a:prstGeom prst="rect">
            <a:avLst/>
          </a:prstGeom>
        </p:spPr>
        <p:txBody>
          <a:bodyPr wrap="none">
            <a:spAutoFit/>
          </a:bodyPr>
          <a:lstStyle/>
          <a:p>
            <a:r>
              <a:rPr lang="ru-RU" sz="24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Демонстрационные изображения</a:t>
            </a:r>
            <a:endParaRPr lang="ru-RU" sz="2400" dirty="0"/>
          </a:p>
        </p:txBody>
      </p:sp>
      <p:sp>
        <p:nvSpPr>
          <p:cNvPr id="12" name="TextBox 11">
            <a:extLst>
              <a:ext uri="{FF2B5EF4-FFF2-40B4-BE49-F238E27FC236}">
                <a16:creationId xmlns:a16="http://schemas.microsoft.com/office/drawing/2014/main" id="{5030F09F-7210-4E93-8FD4-9E812072B103}"/>
              </a:ext>
            </a:extLst>
          </p:cNvPr>
          <p:cNvSpPr txBox="1"/>
          <p:nvPr/>
        </p:nvSpPr>
        <p:spPr>
          <a:xfrm>
            <a:off x="1169624" y="4071536"/>
            <a:ext cx="1863743" cy="400110"/>
          </a:xfrm>
          <a:prstGeom prst="rect">
            <a:avLst/>
          </a:prstGeom>
          <a:noFill/>
        </p:spPr>
        <p:txBody>
          <a:bodyPr wrap="square" rtlCol="0">
            <a:spAutoFit/>
          </a:bodyPr>
          <a:lstStyle/>
          <a:p>
            <a:r>
              <a:rPr lang="ru-RU" sz="2000" b="1" dirty="0">
                <a:solidFill>
                  <a:schemeClr val="accent1">
                    <a:lumMod val="75000"/>
                  </a:schemeClr>
                </a:solidFill>
                <a:latin typeface="+mn-lt"/>
              </a:rPr>
              <a:t>Пятый уровень</a:t>
            </a:r>
          </a:p>
        </p:txBody>
      </p:sp>
      <p:sp>
        <p:nvSpPr>
          <p:cNvPr id="13" name="TextBox 12">
            <a:extLst>
              <a:ext uri="{FF2B5EF4-FFF2-40B4-BE49-F238E27FC236}">
                <a16:creationId xmlns:a16="http://schemas.microsoft.com/office/drawing/2014/main" id="{B6AEC993-3555-4900-A5BF-448EDD1F74B0}"/>
              </a:ext>
            </a:extLst>
          </p:cNvPr>
          <p:cNvSpPr txBox="1"/>
          <p:nvPr/>
        </p:nvSpPr>
        <p:spPr>
          <a:xfrm>
            <a:off x="6064103" y="4071536"/>
            <a:ext cx="2118727" cy="400110"/>
          </a:xfrm>
          <a:prstGeom prst="rect">
            <a:avLst/>
          </a:prstGeom>
          <a:noFill/>
        </p:spPr>
        <p:txBody>
          <a:bodyPr wrap="square" rtlCol="0">
            <a:spAutoFit/>
          </a:bodyPr>
          <a:lstStyle/>
          <a:p>
            <a:r>
              <a:rPr lang="ru-RU" sz="2000" b="1" dirty="0">
                <a:solidFill>
                  <a:schemeClr val="accent1">
                    <a:lumMod val="75000"/>
                  </a:schemeClr>
                </a:solidFill>
                <a:latin typeface="+mn-lt"/>
              </a:rPr>
              <a:t>Шестой уровень</a:t>
            </a:r>
          </a:p>
        </p:txBody>
      </p:sp>
      <p:pic>
        <p:nvPicPr>
          <p:cNvPr id="5" name="Рисунок 4">
            <a:extLst>
              <a:ext uri="{FF2B5EF4-FFF2-40B4-BE49-F238E27FC236}">
                <a16:creationId xmlns:a16="http://schemas.microsoft.com/office/drawing/2014/main" id="{CC138B1F-B615-4010-9B43-8809806926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462" y="1839465"/>
            <a:ext cx="3756067" cy="2112788"/>
          </a:xfrm>
          <a:prstGeom prst="rect">
            <a:avLst/>
          </a:prstGeom>
        </p:spPr>
      </p:pic>
      <p:pic>
        <p:nvPicPr>
          <p:cNvPr id="7" name="Рисунок 6">
            <a:extLst>
              <a:ext uri="{FF2B5EF4-FFF2-40B4-BE49-F238E27FC236}">
                <a16:creationId xmlns:a16="http://schemas.microsoft.com/office/drawing/2014/main" id="{2D0D6EB4-00B3-49C9-A5B9-888D682BB5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5435" y="1839465"/>
            <a:ext cx="3756067" cy="2112788"/>
          </a:xfrm>
          <a:prstGeom prst="rect">
            <a:avLst/>
          </a:prstGeom>
        </p:spPr>
      </p:pic>
    </p:spTree>
    <p:extLst>
      <p:ext uri="{BB962C8B-B14F-4D97-AF65-F5344CB8AC3E}">
        <p14:creationId xmlns:p14="http://schemas.microsoft.com/office/powerpoint/2010/main" val="2604429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B2AB0E8-A618-4743-B63E-D2CE95C16E1F}"/>
              </a:ext>
            </a:extLst>
          </p:cNvPr>
          <p:cNvSpPr/>
          <p:nvPr/>
        </p:nvSpPr>
        <p:spPr>
          <a:xfrm>
            <a:off x="16098" y="959222"/>
            <a:ext cx="5322291" cy="461665"/>
          </a:xfrm>
          <a:prstGeom prst="rect">
            <a:avLst/>
          </a:prstGeom>
        </p:spPr>
        <p:txBody>
          <a:bodyPr wrap="none">
            <a:spAutoFit/>
          </a:bodyPr>
          <a:lstStyle/>
          <a:p>
            <a:r>
              <a:rPr lang="ru-RU" sz="2400" b="1" dirty="0">
                <a:ln w="10541" cmpd="sng">
                  <a:solidFill>
                    <a:schemeClr val="accent1">
                      <a:shade val="88000"/>
                      <a:satMod val="110000"/>
                    </a:schemeClr>
                  </a:solidFill>
                  <a:prstDash val="solid"/>
                </a:ln>
                <a:solidFill>
                  <a:schemeClr val="accent1">
                    <a:lumMod val="75000"/>
                  </a:schemeClr>
                </a:solidFill>
                <a:latin typeface="Arial" pitchFamily="34" charset="0"/>
                <a:cs typeface="Arial" pitchFamily="34" charset="0"/>
              </a:rPr>
              <a:t>Демонстрационные изображения</a:t>
            </a:r>
            <a:endParaRPr lang="ru-RU" sz="2400" dirty="0"/>
          </a:p>
        </p:txBody>
      </p:sp>
      <p:sp>
        <p:nvSpPr>
          <p:cNvPr id="12" name="TextBox 11">
            <a:extLst>
              <a:ext uri="{FF2B5EF4-FFF2-40B4-BE49-F238E27FC236}">
                <a16:creationId xmlns:a16="http://schemas.microsoft.com/office/drawing/2014/main" id="{5030F09F-7210-4E93-8FD4-9E812072B103}"/>
              </a:ext>
            </a:extLst>
          </p:cNvPr>
          <p:cNvSpPr txBox="1"/>
          <p:nvPr/>
        </p:nvSpPr>
        <p:spPr>
          <a:xfrm>
            <a:off x="796057" y="4071536"/>
            <a:ext cx="2160241" cy="400110"/>
          </a:xfrm>
          <a:prstGeom prst="rect">
            <a:avLst/>
          </a:prstGeom>
          <a:noFill/>
        </p:spPr>
        <p:txBody>
          <a:bodyPr wrap="square" rtlCol="0">
            <a:spAutoFit/>
          </a:bodyPr>
          <a:lstStyle/>
          <a:p>
            <a:r>
              <a:rPr lang="ru-RU" sz="2000" b="1" dirty="0">
                <a:solidFill>
                  <a:schemeClr val="accent1">
                    <a:lumMod val="75000"/>
                  </a:schemeClr>
                </a:solidFill>
                <a:latin typeface="+mn-lt"/>
              </a:rPr>
              <a:t>Седьмой уровень</a:t>
            </a:r>
          </a:p>
        </p:txBody>
      </p:sp>
      <p:sp>
        <p:nvSpPr>
          <p:cNvPr id="13" name="TextBox 12">
            <a:extLst>
              <a:ext uri="{FF2B5EF4-FFF2-40B4-BE49-F238E27FC236}">
                <a16:creationId xmlns:a16="http://schemas.microsoft.com/office/drawing/2014/main" id="{B6AEC993-3555-4900-A5BF-448EDD1F74B0}"/>
              </a:ext>
            </a:extLst>
          </p:cNvPr>
          <p:cNvSpPr txBox="1"/>
          <p:nvPr/>
        </p:nvSpPr>
        <p:spPr>
          <a:xfrm>
            <a:off x="5338389" y="4071536"/>
            <a:ext cx="3676378" cy="400110"/>
          </a:xfrm>
          <a:prstGeom prst="rect">
            <a:avLst/>
          </a:prstGeom>
          <a:noFill/>
        </p:spPr>
        <p:txBody>
          <a:bodyPr wrap="square" rtlCol="0">
            <a:spAutoFit/>
          </a:bodyPr>
          <a:lstStyle/>
          <a:p>
            <a:r>
              <a:rPr lang="ru-RU" sz="2000" b="1" dirty="0">
                <a:solidFill>
                  <a:schemeClr val="accent1">
                    <a:lumMod val="75000"/>
                  </a:schemeClr>
                </a:solidFill>
                <a:latin typeface="+mn-lt"/>
              </a:rPr>
              <a:t>«Вы погибли, игра окончена»</a:t>
            </a:r>
          </a:p>
        </p:txBody>
      </p:sp>
      <p:pic>
        <p:nvPicPr>
          <p:cNvPr id="4" name="Рисунок 3">
            <a:extLst>
              <a:ext uri="{FF2B5EF4-FFF2-40B4-BE49-F238E27FC236}">
                <a16:creationId xmlns:a16="http://schemas.microsoft.com/office/drawing/2014/main" id="{CE5AA6FE-B25A-4E90-882F-FA020EEFA8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715" y="1823315"/>
            <a:ext cx="3756067" cy="2112788"/>
          </a:xfrm>
          <a:prstGeom prst="rect">
            <a:avLst/>
          </a:prstGeom>
        </p:spPr>
      </p:pic>
      <p:pic>
        <p:nvPicPr>
          <p:cNvPr id="6" name="Рисунок 5">
            <a:extLst>
              <a:ext uri="{FF2B5EF4-FFF2-40B4-BE49-F238E27FC236}">
                <a16:creationId xmlns:a16="http://schemas.microsoft.com/office/drawing/2014/main" id="{012A3BB8-665F-4C02-A504-8BE2E6F846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4570" y="1820159"/>
            <a:ext cx="3761678" cy="2115944"/>
          </a:xfrm>
          <a:prstGeom prst="rect">
            <a:avLst/>
          </a:prstGeom>
        </p:spPr>
      </p:pic>
    </p:spTree>
    <p:extLst>
      <p:ext uri="{BB962C8B-B14F-4D97-AF65-F5344CB8AC3E}">
        <p14:creationId xmlns:p14="http://schemas.microsoft.com/office/powerpoint/2010/main" val="386456926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1043</TotalTime>
  <Words>929</Words>
  <Application>Microsoft Office PowerPoint</Application>
  <PresentationFormat>Произвольный</PresentationFormat>
  <Paragraphs>105</Paragraphs>
  <Slides>23</Slides>
  <Notes>6</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23</vt:i4>
      </vt:variant>
    </vt:vector>
  </HeadingPairs>
  <TitlesOfParts>
    <vt:vector size="26" baseType="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pankina_y</dc:creator>
  <cp:lastModifiedBy>Егор Лопатов</cp:lastModifiedBy>
  <cp:revision>68</cp:revision>
  <dcterms:created xsi:type="dcterms:W3CDTF">2015-01-15T10:17:16Z</dcterms:created>
  <dcterms:modified xsi:type="dcterms:W3CDTF">2019-06-08T14:58:49Z</dcterms:modified>
</cp:coreProperties>
</file>